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84" r:id="rId5"/>
    <p:sldId id="342" r:id="rId6"/>
    <p:sldId id="293" r:id="rId7"/>
    <p:sldId id="344" r:id="rId8"/>
    <p:sldId id="292" r:id="rId9"/>
    <p:sldId id="335" r:id="rId10"/>
    <p:sldId id="336" r:id="rId11"/>
    <p:sldId id="339" r:id="rId12"/>
    <p:sldId id="326" r:id="rId13"/>
    <p:sldId id="327" r:id="rId14"/>
    <p:sldId id="337" r:id="rId15"/>
    <p:sldId id="299" r:id="rId16"/>
    <p:sldId id="329" r:id="rId17"/>
    <p:sldId id="302" r:id="rId18"/>
    <p:sldId id="330" r:id="rId19"/>
    <p:sldId id="303" r:id="rId20"/>
    <p:sldId id="331" r:id="rId21"/>
    <p:sldId id="304" r:id="rId22"/>
    <p:sldId id="332" r:id="rId23"/>
    <p:sldId id="305" r:id="rId24"/>
    <p:sldId id="333" r:id="rId25"/>
    <p:sldId id="306" r:id="rId26"/>
    <p:sldId id="334" r:id="rId27"/>
    <p:sldId id="322" r:id="rId28"/>
    <p:sldId id="313" r:id="rId29"/>
    <p:sldId id="343" r:id="rId30"/>
    <p:sldId id="315" r:id="rId31"/>
    <p:sldId id="317" r:id="rId32"/>
    <p:sldId id="318" r:id="rId33"/>
    <p:sldId id="346" r:id="rId34"/>
    <p:sldId id="321" r:id="rId35"/>
    <p:sldId id="347" r:id="rId36"/>
    <p:sldId id="338" r:id="rId37"/>
    <p:sldId id="310" r:id="rId38"/>
    <p:sldId id="314" r:id="rId39"/>
    <p:sldId id="320" r:id="rId40"/>
    <p:sldId id="345"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9ABB11-D284-97AB-B72E-C3AF4F1A1833}" name="Morgan, Shelby D" initials="SM" userId="S::Shelby.Morgan@flhealth.gov::7d9d9da2-ed70-47df-bfe0-8dc1fcf4e30c" providerId="AD"/>
  <p188:author id="{C8482C19-A53B-BBEA-2DE9-770ACC2B5763}" name="Parsons, Victoria R" initials="PVR" userId="S::Victoria.Parsons@flhealth.gov::c6d90646-2263-4101-9aa0-0322cf8f96fa" providerId="AD"/>
  <p188:author id="{DF1A8C39-8956-6EC0-925F-1162076CBE96}" name="Duque, Nicole" initials="ND" userId="S::Nicole.Duque@flhealth.gov::a82c1cca-9980-4dc2-aa5c-3e030bbc9faf" providerId="AD"/>
  <p188:author id="{4E698A66-EF42-69B8-CEF5-7FD3FAD5E894}" name="Gary, Andrea S" initials="GA" userId="S::andrea.gary@flhealth.gov::ccd432d4-9014-49fc-9be1-1ea76611a739" providerId="AD"/>
  <p188:author id="{7E15777B-9C21-58AF-F655-E8B474BEBDD8}" name="Levenstein, Elizabeth L" initials="EK" userId="S::Elizabeth.Levenstein@flhealth.gov::e4e2217a-294c-46a9-9dfa-52f14f57a7c0" providerId="AD"/>
  <p188:author id="{6AC9E588-6711-24D7-A83B-1307C10AC8F2}" name="Fletcher, Asari M" initials="FA" userId="S::asari.fletcher@flhealth.gov::69440ca9-82be-4086-9c1d-d11e40cb337b" providerId="AD"/>
  <p188:author id="{B8E5CD8E-E30C-4772-F8FF-38D9387E2DFB}" name="Perez, Julie" initials="PJ" userId="S::julie.perez@flhealth.gov::04326c78-ce97-4b40-8c76-70a7bb76d5cf" providerId="AD"/>
  <p188:author id="{0F73B7B2-38B8-6C5C-E41D-CC1AFFEA448F}" name="Perez, Julie" initials="" userId="S::Julie.Perez@flhealth.gov::04326c78-ce97-4b40-8c76-70a7bb76d5cf" providerId="AD"/>
  <p188:author id="{65B81DDC-748D-AF0B-32B9-DE80F0873165}" name="Gary, Andrea S" initials="AG" userId="S::Andrea.Gary@flhealth.gov::ccd432d4-9014-49fc-9be1-1ea76611a739" providerId="AD"/>
  <p188:author id="{4BBC04F0-0216-5DA8-7752-6213ED132C7B}" name="Allen, Mary Anne" initials="MA" userId="S::MaryAnne.Allen@flhealth.gov::fddcb672-86c4-4203-9cf0-72b8ad1f8f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7F00"/>
    <a:srgbClr val="00A0AF"/>
    <a:srgbClr val="F78F1C"/>
    <a:srgbClr val="F77600"/>
    <a:srgbClr val="F26841"/>
    <a:srgbClr val="D57D18"/>
    <a:srgbClr val="00828E"/>
    <a:srgbClr val="008182"/>
    <a:srgbClr val="7CCFE0"/>
    <a:srgbClr val="FA6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01D039F-52A4-4456-B74F-B05EB6295D69}" type="datetimeFigureOut">
              <a:rPr lang="en-US" smtClean="0"/>
              <a:t>3/18/2025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37B1E85-34A4-4C5A-A082-8B699300D4F8}" type="slidenum">
              <a:rPr lang="en-US" smtClean="0"/>
              <a:t>‹#›</a:t>
            </a:fld>
            <a:endParaRPr lang="en-US"/>
          </a:p>
        </p:txBody>
      </p:sp>
    </p:spTree>
    <p:extLst>
      <p:ext uri="{BB962C8B-B14F-4D97-AF65-F5344CB8AC3E}">
        <p14:creationId xmlns:p14="http://schemas.microsoft.com/office/powerpoint/2010/main" val="19880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Confidentiality Statement:  "All information discussed at the CMAT staffing is considered confidential. Recording devices such as traditional audio and video recorders or cellular telephones will not be permitted to record the staffing. Please maintain the confidentiality of the information and not discuss the information without written permission from the parent or legal guardian in accordance with HIPAA and other federal laws".</a:t>
            </a:r>
          </a:p>
        </p:txBody>
      </p:sp>
      <p:sp>
        <p:nvSpPr>
          <p:cNvPr id="4" name="Slide Number Placeholder 3"/>
          <p:cNvSpPr>
            <a:spLocks noGrp="1"/>
          </p:cNvSpPr>
          <p:nvPr>
            <p:ph type="sldNum" sz="quarter" idx="5"/>
          </p:nvPr>
        </p:nvSpPr>
        <p:spPr/>
        <p:txBody>
          <a:bodyPr/>
          <a:lstStyle/>
          <a:p>
            <a:fld id="{B37B1E85-34A4-4C5A-A082-8B699300D4F8}" type="slidenum">
              <a:rPr lang="en-US" smtClean="0"/>
              <a:t>35</a:t>
            </a:fld>
            <a:endParaRPr lang="en-US"/>
          </a:p>
        </p:txBody>
      </p:sp>
    </p:spTree>
    <p:extLst>
      <p:ext uri="{BB962C8B-B14F-4D97-AF65-F5344CB8AC3E}">
        <p14:creationId xmlns:p14="http://schemas.microsoft.com/office/powerpoint/2010/main" val="3264676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526B69-4190-B7A0-8B56-06E2DD51AA7D}"/>
              </a:ext>
            </a:extLst>
          </p:cNvPr>
          <p:cNvSpPr/>
          <p:nvPr userDrawn="1"/>
        </p:nvSpPr>
        <p:spPr>
          <a:xfrm>
            <a:off x="2677888" y="0"/>
            <a:ext cx="442686" cy="6869965"/>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16316ED-5055-E296-0E37-FB17A40E237B}"/>
              </a:ext>
            </a:extLst>
          </p:cNvPr>
          <p:cNvSpPr>
            <a:spLocks noChangeAspect="1"/>
          </p:cNvSpPr>
          <p:nvPr userDrawn="1"/>
        </p:nvSpPr>
        <p:spPr>
          <a:xfrm>
            <a:off x="-61956" y="-14055"/>
            <a:ext cx="3095442" cy="6886109"/>
          </a:xfrm>
          <a:prstGeom prst="rect">
            <a:avLst/>
          </a:prstGeom>
          <a:blipFill dpi="0" rotWithShape="1">
            <a:blip r:embed="rId2"/>
            <a:srcRect/>
            <a:stretch>
              <a:fillRect l="-92367" t="204" r="-60528" b="-145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30876740-39B8-5A8D-376F-ECF65307859B}"/>
              </a:ext>
            </a:extLst>
          </p:cNvPr>
          <p:cNvPicPr>
            <a:picLocks noChangeAspect="1"/>
          </p:cNvPicPr>
          <p:nvPr userDrawn="1"/>
        </p:nvPicPr>
        <p:blipFill>
          <a:blip r:embed="rId3"/>
          <a:stretch>
            <a:fillRect/>
          </a:stretch>
        </p:blipFill>
        <p:spPr>
          <a:xfrm>
            <a:off x="479407" y="5131631"/>
            <a:ext cx="2111393" cy="1156928"/>
          </a:xfrm>
          <a:prstGeom prst="rect">
            <a:avLst/>
          </a:prstGeom>
          <a:effectLst/>
        </p:spPr>
      </p:pic>
      <p:sp>
        <p:nvSpPr>
          <p:cNvPr id="8" name="Title 1"/>
          <p:cNvSpPr>
            <a:spLocks noGrp="1"/>
          </p:cNvSpPr>
          <p:nvPr>
            <p:ph type="ctrTitle"/>
          </p:nvPr>
        </p:nvSpPr>
        <p:spPr>
          <a:xfrm>
            <a:off x="3353075" y="605874"/>
            <a:ext cx="8501742" cy="1373070"/>
          </a:xfrm>
        </p:spPr>
        <p:txBody>
          <a:bodyPr>
            <a:noAutofit/>
          </a:bodyPr>
          <a:lstStyle>
            <a:lvl1pPr algn="r">
              <a:defRPr sz="4500">
                <a:solidFill>
                  <a:srgbClr val="F78F1C"/>
                </a:solidFill>
              </a:defRPr>
            </a:lvl1pPr>
          </a:lstStyle>
          <a:p>
            <a:r>
              <a:rPr lang="en-US" sz="4800">
                <a:latin typeface="Arial Black" panose="020B0A04020102020204" pitchFamily="34" charset="0"/>
              </a:rPr>
              <a:t>Click to edit Master title style</a:t>
            </a:r>
          </a:p>
        </p:txBody>
      </p:sp>
      <p:sp>
        <p:nvSpPr>
          <p:cNvPr id="9" name="Subtitle 2"/>
          <p:cNvSpPr>
            <a:spLocks noGrp="1"/>
          </p:cNvSpPr>
          <p:nvPr>
            <p:ph type="subTitle" idx="1" hasCustomPrompt="1"/>
          </p:nvPr>
        </p:nvSpPr>
        <p:spPr>
          <a:xfrm>
            <a:off x="5236303" y="2240177"/>
            <a:ext cx="6618514" cy="1798420"/>
          </a:xfrm>
        </p:spPr>
        <p:txBody>
          <a:bodyPr>
            <a:normAutofit/>
          </a:bodyPr>
          <a:lstStyle>
            <a:lvl1pPr algn="r">
              <a:defRPr sz="3500">
                <a:solidFill>
                  <a:srgbClr val="00A0AF"/>
                </a:solidFill>
                <a:latin typeface="Arial" panose="020B0604020202020204" pitchFamily="34" charset="0"/>
                <a:cs typeface="Arial" panose="020B0604020202020204" pitchFamily="34" charset="0"/>
              </a:defRPr>
            </a:lvl1pPr>
          </a:lstStyle>
          <a:p>
            <a:pPr>
              <a:lnSpc>
                <a:spcPct val="100000"/>
              </a:lnSpc>
              <a:spcBef>
                <a:spcPts val="0"/>
              </a:spcBef>
            </a:pPr>
            <a:r>
              <a:rPr lang="en-US" b="1"/>
              <a:t>Edit Master Subtitle</a:t>
            </a:r>
          </a:p>
        </p:txBody>
      </p:sp>
    </p:spTree>
    <p:extLst>
      <p:ext uri="{BB962C8B-B14F-4D97-AF65-F5344CB8AC3E}">
        <p14:creationId xmlns:p14="http://schemas.microsoft.com/office/powerpoint/2010/main" val="18882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assic Slide Style">
    <p:spTree>
      <p:nvGrpSpPr>
        <p:cNvPr id="1" name=""/>
        <p:cNvGrpSpPr/>
        <p:nvPr/>
      </p:nvGrpSpPr>
      <p:grpSpPr>
        <a:xfrm>
          <a:off x="0" y="0"/>
          <a:ext cx="0" cy="0"/>
          <a:chOff x="0" y="0"/>
          <a:chExt cx="0" cy="0"/>
        </a:xfrm>
      </p:grpSpPr>
      <p:sp>
        <p:nvSpPr>
          <p:cNvPr id="5" name="Round Single Corner Rectangle 4">
            <a:extLst>
              <a:ext uri="{FF2B5EF4-FFF2-40B4-BE49-F238E27FC236}">
                <a16:creationId xmlns:a16="http://schemas.microsoft.com/office/drawing/2014/main" id="{037DC9C4-8210-7612-CFAF-5828D01B782E}"/>
              </a:ext>
            </a:extLst>
          </p:cNvPr>
          <p:cNvSpPr/>
          <p:nvPr userDrawn="1"/>
        </p:nvSpPr>
        <p:spPr>
          <a:xfrm>
            <a:off x="0" y="6127071"/>
            <a:ext cx="11966713" cy="567118"/>
          </a:xfrm>
          <a:prstGeom prst="round1Rect">
            <a:avLst/>
          </a:pr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C3F35546-0645-B4CF-106D-0C37E15C3F78}"/>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680321" y="1655659"/>
            <a:ext cx="10888224" cy="4280530"/>
          </a:xfrm>
        </p:spPr>
        <p:txBody>
          <a:bodyPr/>
          <a:lstStyle>
            <a:lvl1pPr>
              <a:spcBef>
                <a:spcPts val="0"/>
              </a:spcBef>
              <a:defRPr b="0">
                <a:solidFill>
                  <a:schemeClr val="tx1"/>
                </a:solidFill>
                <a:latin typeface="+mn-lt"/>
              </a:defRPr>
            </a:lvl1pPr>
          </a:lstStyle>
          <a:p>
            <a:pPr lvl="0"/>
            <a:r>
              <a:rPr lang="en-US"/>
              <a:t>Edit Master text styles</a:t>
            </a:r>
          </a:p>
        </p:txBody>
      </p:sp>
      <p:sp>
        <p:nvSpPr>
          <p:cNvPr id="12" name="Slide Number Placeholder 5"/>
          <p:cNvSpPr txBox="1">
            <a:spLocks/>
          </p:cNvSpPr>
          <p:nvPr userDrawn="1"/>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FA19E01-6FA7-4F2D-BD5B-0499F6E6E2C4}" type="slidenum">
              <a:rPr lang="en-US" sz="1500" b="1" i="0" baseline="0" smtClean="0">
                <a:solidFill>
                  <a:schemeClr val="bg1"/>
                </a:solidFill>
              </a:rPr>
              <a:pPr algn="r"/>
              <a:t>‹#›</a:t>
            </a:fld>
            <a:endParaRPr lang="en-US" sz="1500" b="1" i="0" baseline="0">
              <a:solidFill>
                <a:schemeClr val="bg1"/>
              </a:solidFill>
            </a:endParaRPr>
          </a:p>
        </p:txBody>
      </p:sp>
      <p:sp>
        <p:nvSpPr>
          <p:cNvPr id="13" name="Title 3"/>
          <p:cNvSpPr>
            <a:spLocks noGrp="1"/>
          </p:cNvSpPr>
          <p:nvPr>
            <p:ph type="title"/>
          </p:nvPr>
        </p:nvSpPr>
        <p:spPr>
          <a:xfrm>
            <a:off x="680321" y="237061"/>
            <a:ext cx="10888224" cy="1080938"/>
          </a:xfrm>
        </p:spPr>
        <p:txBody>
          <a:bodyPr>
            <a:normAutofit/>
          </a:bodyPr>
          <a:lstStyle>
            <a:lvl1pPr>
              <a:defRPr sz="4000">
                <a:solidFill>
                  <a:schemeClr val="bg1"/>
                </a:solidFill>
              </a:defRPr>
            </a:lvl1pPr>
          </a:lstStyle>
          <a:p>
            <a:r>
              <a:rPr lang="en-US">
                <a:latin typeface="Arial Black" panose="020B0A04020102020204" pitchFamily="34" charset="0"/>
              </a:rPr>
              <a:t>Click to edit Master title style</a:t>
            </a:r>
          </a:p>
        </p:txBody>
      </p:sp>
      <p:pic>
        <p:nvPicPr>
          <p:cNvPr id="20" name="Picture 19">
            <a:extLst>
              <a:ext uri="{FF2B5EF4-FFF2-40B4-BE49-F238E27FC236}">
                <a16:creationId xmlns:a16="http://schemas.microsoft.com/office/drawing/2014/main" id="{AD971BAC-9D4D-5B8B-3AF9-707926DAEC5E}"/>
              </a:ext>
            </a:extLst>
          </p:cNvPr>
          <p:cNvPicPr>
            <a:picLocks noChangeAspect="1"/>
          </p:cNvPicPr>
          <p:nvPr userDrawn="1"/>
        </p:nvPicPr>
        <p:blipFill>
          <a:blip r:embed="rId2"/>
          <a:stretch>
            <a:fillRect/>
          </a:stretch>
        </p:blipFill>
        <p:spPr>
          <a:xfrm>
            <a:off x="680321" y="6214320"/>
            <a:ext cx="742079" cy="406619"/>
          </a:xfrm>
          <a:prstGeom prst="rect">
            <a:avLst/>
          </a:prstGeom>
        </p:spPr>
      </p:pic>
    </p:spTree>
    <p:extLst>
      <p:ext uri="{BB962C8B-B14F-4D97-AF65-F5344CB8AC3E}">
        <p14:creationId xmlns:p14="http://schemas.microsoft.com/office/powerpoint/2010/main" val="32524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Minimal Footer Slide Sty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3F35546-0645-B4CF-106D-0C37E15C3F78}"/>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680321" y="1655659"/>
            <a:ext cx="10888224" cy="4280530"/>
          </a:xfrm>
        </p:spPr>
        <p:txBody>
          <a:bodyPr/>
          <a:lstStyle>
            <a:lvl1pPr>
              <a:spcBef>
                <a:spcPts val="0"/>
              </a:spcBef>
              <a:defRPr b="0">
                <a:solidFill>
                  <a:schemeClr val="tx1"/>
                </a:solidFill>
                <a:latin typeface="+mn-lt"/>
              </a:defRPr>
            </a:lvl1pPr>
          </a:lstStyle>
          <a:p>
            <a:pPr lvl="0"/>
            <a:r>
              <a:rPr lang="en-US"/>
              <a:t>Edit Master text styles</a:t>
            </a:r>
          </a:p>
        </p:txBody>
      </p:sp>
      <p:sp>
        <p:nvSpPr>
          <p:cNvPr id="12" name="Slide Number Placeholder 5"/>
          <p:cNvSpPr txBox="1">
            <a:spLocks/>
          </p:cNvSpPr>
          <p:nvPr userDrawn="1"/>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FA19E01-6FA7-4F2D-BD5B-0499F6E6E2C4}" type="slidenum">
              <a:rPr lang="en-US" sz="1500" b="1" i="0" baseline="0" smtClean="0">
                <a:solidFill>
                  <a:srgbClr val="00A0AF"/>
                </a:solidFill>
              </a:rPr>
              <a:pPr algn="r"/>
              <a:t>‹#›</a:t>
            </a:fld>
            <a:endParaRPr lang="en-US" sz="1500" b="1" i="0" baseline="0">
              <a:solidFill>
                <a:srgbClr val="00A0AF"/>
              </a:solidFill>
            </a:endParaRPr>
          </a:p>
        </p:txBody>
      </p:sp>
      <p:sp>
        <p:nvSpPr>
          <p:cNvPr id="13" name="Title 3"/>
          <p:cNvSpPr>
            <a:spLocks noGrp="1"/>
          </p:cNvSpPr>
          <p:nvPr>
            <p:ph type="title"/>
          </p:nvPr>
        </p:nvSpPr>
        <p:spPr>
          <a:xfrm>
            <a:off x="680321" y="237061"/>
            <a:ext cx="10888224" cy="1080938"/>
          </a:xfrm>
        </p:spPr>
        <p:txBody>
          <a:bodyPr>
            <a:normAutofit/>
          </a:bodyPr>
          <a:lstStyle>
            <a:lvl1pPr>
              <a:defRPr sz="4000">
                <a:solidFill>
                  <a:schemeClr val="bg1"/>
                </a:solidFill>
              </a:defRPr>
            </a:lvl1pPr>
          </a:lstStyle>
          <a:p>
            <a:r>
              <a:rPr lang="en-US">
                <a:latin typeface="Arial Black" panose="020B0A04020102020204" pitchFamily="34" charset="0"/>
              </a:rPr>
              <a:t>Click to edit Master title style</a:t>
            </a:r>
          </a:p>
        </p:txBody>
      </p:sp>
      <p:pic>
        <p:nvPicPr>
          <p:cNvPr id="7" name="Picture 6">
            <a:extLst>
              <a:ext uri="{FF2B5EF4-FFF2-40B4-BE49-F238E27FC236}">
                <a16:creationId xmlns:a16="http://schemas.microsoft.com/office/drawing/2014/main" id="{B6CEEC44-B47E-9AFE-13AD-E092AF3E41C5}"/>
              </a:ext>
            </a:extLst>
          </p:cNvPr>
          <p:cNvPicPr>
            <a:picLocks noChangeAspect="1"/>
          </p:cNvPicPr>
          <p:nvPr userDrawn="1"/>
        </p:nvPicPr>
        <p:blipFill>
          <a:blip r:embed="rId2"/>
          <a:stretch>
            <a:fillRect/>
          </a:stretch>
        </p:blipFill>
        <p:spPr>
          <a:xfrm>
            <a:off x="681625" y="6219221"/>
            <a:ext cx="730836" cy="401718"/>
          </a:xfrm>
          <a:prstGeom prst="rect">
            <a:avLst/>
          </a:prstGeom>
        </p:spPr>
      </p:pic>
    </p:spTree>
    <p:extLst>
      <p:ext uri="{BB962C8B-B14F-4D97-AF65-F5344CB8AC3E}">
        <p14:creationId xmlns:p14="http://schemas.microsoft.com/office/powerpoint/2010/main" val="251758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Only Slide Style">
    <p:spTree>
      <p:nvGrpSpPr>
        <p:cNvPr id="1" name=""/>
        <p:cNvGrpSpPr/>
        <p:nvPr/>
      </p:nvGrpSpPr>
      <p:grpSpPr>
        <a:xfrm>
          <a:off x="0" y="0"/>
          <a:ext cx="0" cy="0"/>
          <a:chOff x="0" y="0"/>
          <a:chExt cx="0" cy="0"/>
        </a:xfrm>
      </p:grpSpPr>
      <p:sp>
        <p:nvSpPr>
          <p:cNvPr id="15" name="Round Single Corner Rectangle 14">
            <a:extLst>
              <a:ext uri="{FF2B5EF4-FFF2-40B4-BE49-F238E27FC236}">
                <a16:creationId xmlns:a16="http://schemas.microsoft.com/office/drawing/2014/main" id="{0AA3A231-0822-CBAB-F1FF-ECBA66B1BC5D}"/>
              </a:ext>
            </a:extLst>
          </p:cNvPr>
          <p:cNvSpPr/>
          <p:nvPr userDrawn="1"/>
        </p:nvSpPr>
        <p:spPr>
          <a:xfrm>
            <a:off x="0" y="6127071"/>
            <a:ext cx="11966713" cy="567118"/>
          </a:xfrm>
          <a:prstGeom prst="round1Rect">
            <a:avLst/>
          </a:pr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lide Number Placeholder 5"/>
          <p:cNvSpPr txBox="1">
            <a:spLocks/>
          </p:cNvSpPr>
          <p:nvPr userDrawn="1"/>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FA19E01-6FA7-4F2D-BD5B-0499F6E6E2C4}" type="slidenum">
              <a:rPr lang="en-US" sz="1500" b="1" i="0" baseline="0" smtClean="0">
                <a:solidFill>
                  <a:schemeClr val="bg1"/>
                </a:solidFill>
              </a:rPr>
              <a:pPr algn="r"/>
              <a:t>‹#›</a:t>
            </a:fld>
            <a:endParaRPr lang="en-US" sz="1500" b="1" i="0" baseline="0">
              <a:solidFill>
                <a:schemeClr val="bg1"/>
              </a:solidFill>
            </a:endParaRPr>
          </a:p>
        </p:txBody>
      </p:sp>
      <p:pic>
        <p:nvPicPr>
          <p:cNvPr id="20" name="Picture 19">
            <a:extLst>
              <a:ext uri="{FF2B5EF4-FFF2-40B4-BE49-F238E27FC236}">
                <a16:creationId xmlns:a16="http://schemas.microsoft.com/office/drawing/2014/main" id="{AD971BAC-9D4D-5B8B-3AF9-707926DAEC5E}"/>
              </a:ext>
            </a:extLst>
          </p:cNvPr>
          <p:cNvPicPr>
            <a:picLocks noChangeAspect="1"/>
          </p:cNvPicPr>
          <p:nvPr userDrawn="1"/>
        </p:nvPicPr>
        <p:blipFill>
          <a:blip r:embed="rId2"/>
          <a:stretch>
            <a:fillRect/>
          </a:stretch>
        </p:blipFill>
        <p:spPr>
          <a:xfrm>
            <a:off x="680321" y="6214320"/>
            <a:ext cx="742079" cy="406619"/>
          </a:xfrm>
          <a:prstGeom prst="rect">
            <a:avLst/>
          </a:prstGeom>
        </p:spPr>
      </p:pic>
    </p:spTree>
    <p:extLst>
      <p:ext uri="{BB962C8B-B14F-4D97-AF65-F5344CB8AC3E}">
        <p14:creationId xmlns:p14="http://schemas.microsoft.com/office/powerpoint/2010/main" val="104049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nimal Footer Slide Style">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FA19E01-6FA7-4F2D-BD5B-0499F6E6E2C4}" type="slidenum">
              <a:rPr lang="en-US" sz="1500" b="1" i="0" baseline="0" smtClean="0">
                <a:solidFill>
                  <a:srgbClr val="00A0AF"/>
                </a:solidFill>
              </a:rPr>
              <a:pPr algn="r"/>
              <a:t>‹#›</a:t>
            </a:fld>
            <a:endParaRPr lang="en-US" sz="1500" b="1" i="0" baseline="0">
              <a:solidFill>
                <a:srgbClr val="00A0AF"/>
              </a:solidFill>
            </a:endParaRPr>
          </a:p>
        </p:txBody>
      </p:sp>
      <p:pic>
        <p:nvPicPr>
          <p:cNvPr id="20" name="Picture 19">
            <a:extLst>
              <a:ext uri="{FF2B5EF4-FFF2-40B4-BE49-F238E27FC236}">
                <a16:creationId xmlns:a16="http://schemas.microsoft.com/office/drawing/2014/main" id="{AD971BAC-9D4D-5B8B-3AF9-707926DAEC5E}"/>
              </a:ext>
            </a:extLst>
          </p:cNvPr>
          <p:cNvPicPr>
            <a:picLocks noChangeAspect="1"/>
          </p:cNvPicPr>
          <p:nvPr userDrawn="1"/>
        </p:nvPicPr>
        <p:blipFill>
          <a:blip r:embed="rId2"/>
          <a:stretch>
            <a:fillRect/>
          </a:stretch>
        </p:blipFill>
        <p:spPr>
          <a:xfrm>
            <a:off x="680321" y="6214320"/>
            <a:ext cx="742079" cy="406619"/>
          </a:xfrm>
          <a:prstGeom prst="rect">
            <a:avLst/>
          </a:prstGeom>
        </p:spPr>
      </p:pic>
      <p:pic>
        <p:nvPicPr>
          <p:cNvPr id="5" name="Picture 4">
            <a:extLst>
              <a:ext uri="{FF2B5EF4-FFF2-40B4-BE49-F238E27FC236}">
                <a16:creationId xmlns:a16="http://schemas.microsoft.com/office/drawing/2014/main" id="{DAB7BCB5-C6F8-C887-A901-8461825A1AC5}"/>
              </a:ext>
            </a:extLst>
          </p:cNvPr>
          <p:cNvPicPr>
            <a:picLocks noChangeAspect="1"/>
          </p:cNvPicPr>
          <p:nvPr userDrawn="1"/>
        </p:nvPicPr>
        <p:blipFill>
          <a:blip r:embed="rId3"/>
          <a:stretch>
            <a:fillRect/>
          </a:stretch>
        </p:blipFill>
        <p:spPr>
          <a:xfrm>
            <a:off x="681625" y="6219221"/>
            <a:ext cx="730836" cy="401718"/>
          </a:xfrm>
          <a:prstGeom prst="rect">
            <a:avLst/>
          </a:prstGeom>
        </p:spPr>
      </p:pic>
    </p:spTree>
    <p:extLst>
      <p:ext uri="{BB962C8B-B14F-4D97-AF65-F5344CB8AC3E}">
        <p14:creationId xmlns:p14="http://schemas.microsoft.com/office/powerpoint/2010/main" val="2034133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450064"/>
      </p:ext>
    </p:extLst>
  </p:cSld>
  <p:clrMap bg1="lt1" tx1="dk1" bg2="lt2" tx2="dk2" accent1="accent1" accent2="accent2" accent3="accent3" accent4="accent4" accent5="accent5" accent6="accent6" hlink="hlink" folHlink="folHlink"/>
  <p:sldLayoutIdLst>
    <p:sldLayoutId id="2147483660" r:id="rId1"/>
    <p:sldLayoutId id="2147483655" r:id="rId2"/>
    <p:sldLayoutId id="2147483658" r:id="rId3"/>
    <p:sldLayoutId id="2147483656" r:id="rId4"/>
    <p:sldLayoutId id="2147483657" r:id="rId5"/>
  </p:sldLayoutIdLst>
  <p:txStyles>
    <p:title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kern="1200" baseline="0">
          <a:solidFill>
            <a:srgbClr val="00A0A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mailto:zzzzFeedbackCMSCMAT@flhealth.gov"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zzzzFeedbackCMSCMAT@flhealth.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loridahealth.gov/programs-and-services/childrens-health/cms-specialty-programs/cmat/_documents/CMAT-Attachment-16-CMAT-LOC-Tool-Fillable-Format-20241028.pdf" TargetMode="External"/><Relationship Id="rId2" Type="http://schemas.openxmlformats.org/officeDocument/2006/relationships/hyperlink" Target="https://www.surveymonkey.com/r/5VL2PZW"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0A647-E07B-0096-5317-7F8F86B203C6}"/>
              </a:ext>
            </a:extLst>
          </p:cNvPr>
          <p:cNvSpPr>
            <a:spLocks noGrp="1"/>
          </p:cNvSpPr>
          <p:nvPr>
            <p:ph type="ctrTitle"/>
          </p:nvPr>
        </p:nvSpPr>
        <p:spPr>
          <a:xfrm>
            <a:off x="3403602" y="533304"/>
            <a:ext cx="8501742" cy="1373070"/>
          </a:xfrm>
        </p:spPr>
        <p:txBody>
          <a:bodyPr/>
          <a:lstStyle/>
          <a:p>
            <a:r>
              <a:rPr lang="en-US" sz="4800"/>
              <a:t>Florida Department </a:t>
            </a:r>
            <a:br>
              <a:rPr lang="en-US" sz="4800"/>
            </a:br>
            <a:r>
              <a:rPr lang="en-US" sz="4800"/>
              <a:t>of Health</a:t>
            </a:r>
          </a:p>
        </p:txBody>
      </p:sp>
      <p:sp>
        <p:nvSpPr>
          <p:cNvPr id="5" name="Subtitle 4">
            <a:extLst>
              <a:ext uri="{FF2B5EF4-FFF2-40B4-BE49-F238E27FC236}">
                <a16:creationId xmlns:a16="http://schemas.microsoft.com/office/drawing/2014/main" id="{1D06FCD8-9FB9-0073-4037-E4E4EB9D3B69}"/>
              </a:ext>
            </a:extLst>
          </p:cNvPr>
          <p:cNvSpPr>
            <a:spLocks noGrp="1"/>
          </p:cNvSpPr>
          <p:nvPr>
            <p:ph type="subTitle" idx="1"/>
          </p:nvPr>
        </p:nvSpPr>
        <p:spPr>
          <a:xfrm>
            <a:off x="3051544" y="2450335"/>
            <a:ext cx="8853800" cy="1957330"/>
          </a:xfrm>
        </p:spPr>
        <p:txBody>
          <a:bodyPr>
            <a:noAutofit/>
          </a:bodyPr>
          <a:lstStyle/>
          <a:p>
            <a:pPr>
              <a:spcBef>
                <a:spcPts val="0"/>
              </a:spcBef>
            </a:pPr>
            <a:r>
              <a:rPr lang="en-US" sz="3000" b="1">
                <a:latin typeface="Arial" panose="020B0604020202020204" pitchFamily="34" charset="0"/>
                <a:cs typeface="Arial" panose="020B0604020202020204" pitchFamily="34" charset="0"/>
              </a:rPr>
              <a:t>Children’s Medical Services</a:t>
            </a:r>
          </a:p>
          <a:p>
            <a:pPr>
              <a:spcBef>
                <a:spcPts val="0"/>
              </a:spcBef>
            </a:pPr>
            <a:r>
              <a:rPr lang="en-US" sz="3000" b="1">
                <a:latin typeface="Arial" panose="020B0604020202020204" pitchFamily="34" charset="0"/>
                <a:cs typeface="Arial" panose="020B0604020202020204" pitchFamily="34" charset="0"/>
              </a:rPr>
              <a:t>Children’s Multidisciplinary Assessment Team</a:t>
            </a:r>
          </a:p>
          <a:p>
            <a:pPr>
              <a:spcBef>
                <a:spcPts val="0"/>
              </a:spcBef>
            </a:pPr>
            <a:r>
              <a:rPr lang="en-US" sz="3000"/>
              <a:t>Level of Care Training</a:t>
            </a:r>
            <a:endParaRPr lang="en-US" sz="3000" b="1">
              <a:latin typeface="Arial" panose="020B0604020202020204" pitchFamily="34" charset="0"/>
              <a:cs typeface="Arial" panose="020B0604020202020204" pitchFamily="34" charset="0"/>
            </a:endParaRPr>
          </a:p>
        </p:txBody>
      </p:sp>
      <p:sp>
        <p:nvSpPr>
          <p:cNvPr id="2" name="Subtitle 4">
            <a:extLst>
              <a:ext uri="{FF2B5EF4-FFF2-40B4-BE49-F238E27FC236}">
                <a16:creationId xmlns:a16="http://schemas.microsoft.com/office/drawing/2014/main" id="{7FBDE0B7-49A0-6E79-A96D-CB110795B55E}"/>
              </a:ext>
            </a:extLst>
          </p:cNvPr>
          <p:cNvSpPr txBox="1">
            <a:spLocks/>
          </p:cNvSpPr>
          <p:nvPr/>
        </p:nvSpPr>
        <p:spPr>
          <a:xfrm>
            <a:off x="4332514" y="6003008"/>
            <a:ext cx="7572830" cy="691706"/>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Tx/>
              <a:buNone/>
              <a:defRPr sz="3500" b="1" kern="1200" baseline="0">
                <a:solidFill>
                  <a:srgbClr val="00A0A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December 2024</a:t>
            </a:r>
          </a:p>
          <a:p>
            <a:endParaRPr lang="en-US" sz="2000"/>
          </a:p>
        </p:txBody>
      </p:sp>
    </p:spTree>
    <p:extLst>
      <p:ext uri="{BB962C8B-B14F-4D97-AF65-F5344CB8AC3E}">
        <p14:creationId xmlns:p14="http://schemas.microsoft.com/office/powerpoint/2010/main" val="152762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B9241-92C6-DFDF-61E7-86D603E1DEB2}"/>
              </a:ext>
            </a:extLst>
          </p:cNvPr>
          <p:cNvSpPr>
            <a:spLocks noGrp="1"/>
          </p:cNvSpPr>
          <p:nvPr>
            <p:ph idx="1"/>
          </p:nvPr>
        </p:nvSpPr>
        <p:spPr>
          <a:xfrm>
            <a:off x="618175" y="1709489"/>
            <a:ext cx="10950370" cy="4021875"/>
          </a:xfrm>
        </p:spPr>
        <p:txBody>
          <a:bodyPr vert="horz" lIns="91440" tIns="45720" rIns="91440" bIns="45720" rtlCol="0" anchor="t">
            <a:normAutofit/>
          </a:bodyPr>
          <a:lstStyle/>
          <a:p>
            <a:pPr marL="457200" indent="-457200">
              <a:lnSpc>
                <a:spcPct val="100000"/>
              </a:lnSpc>
              <a:spcAft>
                <a:spcPts val="600"/>
              </a:spcAft>
              <a:buFont typeface="Arial" panose="020B0604020202020204" pitchFamily="34" charset="0"/>
              <a:buChar char="•"/>
            </a:pPr>
            <a:r>
              <a:rPr lang="en-US" sz="2400">
                <a:cs typeface="Arial"/>
              </a:rPr>
              <a:t>Medical necessity for Medical Foster Care Program services should be the initial determination in the CMAT process, and determined by consensus building after the CMAT assessment is presented. </a:t>
            </a:r>
          </a:p>
          <a:p>
            <a:pPr marL="457200" indent="-457200">
              <a:lnSpc>
                <a:spcPct val="100000"/>
              </a:lnSpc>
              <a:spcAft>
                <a:spcPts val="600"/>
              </a:spcAft>
              <a:buFont typeface="Arial" panose="020B0604020202020204" pitchFamily="34" charset="0"/>
              <a:buChar char="•"/>
            </a:pPr>
            <a:endParaRPr lang="en-US" sz="2400">
              <a:cs typeface="Arial"/>
            </a:endParaRPr>
          </a:p>
          <a:p>
            <a:pPr marL="457200" indent="-457200">
              <a:lnSpc>
                <a:spcPct val="100000"/>
              </a:lnSpc>
              <a:spcAft>
                <a:spcPts val="600"/>
              </a:spcAft>
              <a:buFont typeface="Arial" panose="020B0604020202020204" pitchFamily="34" charset="0"/>
              <a:buChar char="•"/>
            </a:pPr>
            <a:r>
              <a:rPr lang="en-US" sz="2400">
                <a:cs typeface="Arial"/>
              </a:rPr>
              <a:t>If the child meets criteria for medical necessity, with a qualifying medical condition, then the remaining tool is completed.</a:t>
            </a:r>
          </a:p>
          <a:p>
            <a:pPr marL="457200" indent="-457200">
              <a:lnSpc>
                <a:spcPct val="100000"/>
              </a:lnSpc>
              <a:spcAft>
                <a:spcPts val="600"/>
              </a:spcAft>
              <a:buFont typeface="Arial" panose="020B0604020202020204" pitchFamily="34" charset="0"/>
              <a:buChar char="•"/>
            </a:pPr>
            <a:endParaRPr lang="en-US" sz="2400">
              <a:cs typeface="Arial"/>
            </a:endParaRPr>
          </a:p>
          <a:p>
            <a:pPr marL="457200" indent="-457200">
              <a:lnSpc>
                <a:spcPct val="100000"/>
              </a:lnSpc>
              <a:spcAft>
                <a:spcPts val="600"/>
              </a:spcAft>
              <a:buFont typeface="Arial" panose="020B0604020202020204" pitchFamily="34" charset="0"/>
              <a:buChar char="•"/>
            </a:pPr>
            <a:r>
              <a:rPr lang="en-US" sz="2400">
                <a:cs typeface="Arial"/>
              </a:rPr>
              <a:t>If medical necessity is not met, the evaluation is complete, and the child should be referred to more appropriate services.</a:t>
            </a:r>
          </a:p>
        </p:txBody>
      </p:sp>
      <p:sp>
        <p:nvSpPr>
          <p:cNvPr id="3" name="Title 2">
            <a:extLst>
              <a:ext uri="{FF2B5EF4-FFF2-40B4-BE49-F238E27FC236}">
                <a16:creationId xmlns:a16="http://schemas.microsoft.com/office/drawing/2014/main" id="{154FC178-C926-FB81-FD67-C9BFF1388E6C}"/>
              </a:ext>
            </a:extLst>
          </p:cNvPr>
          <p:cNvSpPr>
            <a:spLocks noGrp="1"/>
          </p:cNvSpPr>
          <p:nvPr>
            <p:ph type="title"/>
          </p:nvPr>
        </p:nvSpPr>
        <p:spPr/>
        <p:txBody>
          <a:bodyPr/>
          <a:lstStyle/>
          <a:p>
            <a:r>
              <a:rPr lang="en-US"/>
              <a:t>Medical Necessity</a:t>
            </a:r>
          </a:p>
        </p:txBody>
      </p:sp>
    </p:spTree>
    <p:extLst>
      <p:ext uri="{BB962C8B-B14F-4D97-AF65-F5344CB8AC3E}">
        <p14:creationId xmlns:p14="http://schemas.microsoft.com/office/powerpoint/2010/main" val="252605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0E768-BB64-3EED-59F5-1C9FB725F39D}"/>
              </a:ext>
            </a:extLst>
          </p:cNvPr>
          <p:cNvSpPr>
            <a:spLocks noGrp="1"/>
          </p:cNvSpPr>
          <p:nvPr>
            <p:ph type="title"/>
          </p:nvPr>
        </p:nvSpPr>
        <p:spPr/>
        <p:txBody>
          <a:bodyPr/>
          <a:lstStyle/>
          <a:p>
            <a:r>
              <a:rPr lang="en-US"/>
              <a:t>Medical Necessity Criteria</a:t>
            </a:r>
          </a:p>
        </p:txBody>
      </p:sp>
      <p:pic>
        <p:nvPicPr>
          <p:cNvPr id="2" name="Picture 1">
            <a:extLst>
              <a:ext uri="{FF2B5EF4-FFF2-40B4-BE49-F238E27FC236}">
                <a16:creationId xmlns:a16="http://schemas.microsoft.com/office/drawing/2014/main" id="{408C8A1A-4EAC-E8C9-CBC1-06682AE89EBB}"/>
              </a:ext>
            </a:extLst>
          </p:cNvPr>
          <p:cNvPicPr>
            <a:picLocks noChangeAspect="1"/>
          </p:cNvPicPr>
          <p:nvPr/>
        </p:nvPicPr>
        <p:blipFill>
          <a:blip r:embed="rId2"/>
          <a:stretch>
            <a:fillRect/>
          </a:stretch>
        </p:blipFill>
        <p:spPr>
          <a:xfrm>
            <a:off x="680321" y="2068264"/>
            <a:ext cx="10883943" cy="3239673"/>
          </a:xfrm>
          <a:prstGeom prst="rect">
            <a:avLst/>
          </a:prstGeom>
          <a:ln w="28575">
            <a:solidFill>
              <a:schemeClr val="accent2"/>
            </a:solidFill>
          </a:ln>
        </p:spPr>
      </p:pic>
    </p:spTree>
    <p:extLst>
      <p:ext uri="{BB962C8B-B14F-4D97-AF65-F5344CB8AC3E}">
        <p14:creationId xmlns:p14="http://schemas.microsoft.com/office/powerpoint/2010/main" val="14278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77D247-0BF7-480D-BBAE-3438BC4F0114}"/>
              </a:ext>
            </a:extLst>
          </p:cNvPr>
          <p:cNvSpPr>
            <a:spLocks noGrp="1"/>
          </p:cNvSpPr>
          <p:nvPr>
            <p:ph idx="1"/>
          </p:nvPr>
        </p:nvSpPr>
        <p:spPr>
          <a:xfrm>
            <a:off x="618174" y="1738191"/>
            <a:ext cx="10950371" cy="4771775"/>
          </a:xfrm>
        </p:spPr>
        <p:txBody>
          <a:bodyPr vert="horz" lIns="91440" tIns="45720" rIns="91440" bIns="45720" rtlCol="0" anchor="t">
            <a:normAutofit/>
          </a:bodyPr>
          <a:lstStyle/>
          <a:p>
            <a:pPr>
              <a:lnSpc>
                <a:spcPct val="100000"/>
              </a:lnSpc>
              <a:spcAft>
                <a:spcPts val="600"/>
              </a:spcAft>
            </a:pPr>
            <a:r>
              <a:rPr lang="en-US" sz="2600" b="1" dirty="0">
                <a:solidFill>
                  <a:srgbClr val="00A0AF"/>
                </a:solidFill>
                <a:cs typeface="Arial"/>
              </a:rPr>
              <a:t>Five Dimensions to Consider for Medical Foster Care Level of Care</a:t>
            </a:r>
          </a:p>
          <a:p>
            <a:pPr marL="742950" indent="-742950">
              <a:lnSpc>
                <a:spcPct val="100000"/>
              </a:lnSpc>
              <a:spcAft>
                <a:spcPts val="600"/>
              </a:spcAft>
              <a:buFont typeface="+mj-lt"/>
              <a:buAutoNum type="arabicPeriod"/>
            </a:pPr>
            <a:r>
              <a:rPr lang="en-US" sz="2600" dirty="0">
                <a:cs typeface="Arial"/>
              </a:rPr>
              <a:t>Stability of the child in a home setting</a:t>
            </a:r>
          </a:p>
          <a:p>
            <a:pPr marL="742950" indent="-742950">
              <a:lnSpc>
                <a:spcPct val="100000"/>
              </a:lnSpc>
              <a:spcAft>
                <a:spcPts val="600"/>
              </a:spcAft>
              <a:buFont typeface="+mj-lt"/>
              <a:buAutoNum type="arabicPeriod"/>
            </a:pPr>
            <a:r>
              <a:rPr lang="en-US" sz="2600" dirty="0">
                <a:cs typeface="Arial"/>
              </a:rPr>
              <a:t>Child’s tolerance to caregiver delay or error in performing tasks</a:t>
            </a:r>
          </a:p>
          <a:p>
            <a:pPr marL="742950" indent="-742950">
              <a:lnSpc>
                <a:spcPct val="100000"/>
              </a:lnSpc>
              <a:spcAft>
                <a:spcPts val="600"/>
              </a:spcAft>
              <a:buFont typeface="+mj-lt"/>
              <a:buAutoNum type="arabicPeriod"/>
            </a:pPr>
            <a:r>
              <a:rPr lang="en-US" sz="2600" dirty="0">
                <a:cs typeface="Arial"/>
              </a:rPr>
              <a:t>Complexity and intensity of interventions</a:t>
            </a:r>
          </a:p>
          <a:p>
            <a:pPr marL="742950" indent="-742950">
              <a:lnSpc>
                <a:spcPct val="100000"/>
              </a:lnSpc>
              <a:spcAft>
                <a:spcPts val="600"/>
              </a:spcAft>
              <a:buFont typeface="+mj-lt"/>
              <a:buAutoNum type="arabicPeriod"/>
            </a:pPr>
            <a:r>
              <a:rPr lang="en-US" sz="2600" dirty="0">
                <a:cs typeface="Arial"/>
              </a:rPr>
              <a:t>Observation, assessment, and documentation required, based on the child’s medical needs</a:t>
            </a:r>
            <a:endParaRPr lang="en-US" sz="2600" dirty="0"/>
          </a:p>
          <a:p>
            <a:pPr marL="742950" indent="-742950">
              <a:lnSpc>
                <a:spcPct val="100000"/>
              </a:lnSpc>
              <a:spcAft>
                <a:spcPts val="600"/>
              </a:spcAft>
              <a:buFont typeface="+mj-lt"/>
              <a:buAutoNum type="arabicPeriod"/>
            </a:pPr>
            <a:r>
              <a:rPr lang="en-US" sz="2600" dirty="0">
                <a:cs typeface="Arial"/>
              </a:rPr>
              <a:t>Personal care needs and age appropriateness of those needs</a:t>
            </a:r>
          </a:p>
        </p:txBody>
      </p:sp>
      <p:sp>
        <p:nvSpPr>
          <p:cNvPr id="3" name="Title 2">
            <a:extLst>
              <a:ext uri="{FF2B5EF4-FFF2-40B4-BE49-F238E27FC236}">
                <a16:creationId xmlns:a16="http://schemas.microsoft.com/office/drawing/2014/main" id="{D2041161-565B-DCDE-9A0F-BE1D436882D0}"/>
              </a:ext>
            </a:extLst>
          </p:cNvPr>
          <p:cNvSpPr>
            <a:spLocks noGrp="1"/>
          </p:cNvSpPr>
          <p:nvPr>
            <p:ph type="title"/>
          </p:nvPr>
        </p:nvSpPr>
        <p:spPr/>
        <p:txBody>
          <a:bodyPr>
            <a:normAutofit fontScale="90000"/>
          </a:bodyPr>
          <a:lstStyle/>
          <a:p>
            <a:r>
              <a:rPr lang="en-US">
                <a:latin typeface="Arial Black"/>
              </a:rPr>
              <a:t>Medical Foster Care LOC Determination </a:t>
            </a:r>
          </a:p>
        </p:txBody>
      </p:sp>
    </p:spTree>
    <p:extLst>
      <p:ext uri="{BB962C8B-B14F-4D97-AF65-F5344CB8AC3E}">
        <p14:creationId xmlns:p14="http://schemas.microsoft.com/office/powerpoint/2010/main" val="411577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A07C54-B8D4-2F1E-1AB0-38FB9C8CA914}"/>
              </a:ext>
            </a:extLst>
          </p:cNvPr>
          <p:cNvSpPr>
            <a:spLocks noGrp="1"/>
          </p:cNvSpPr>
          <p:nvPr>
            <p:ph idx="1"/>
          </p:nvPr>
        </p:nvSpPr>
        <p:spPr>
          <a:xfrm>
            <a:off x="680321" y="1724168"/>
            <a:ext cx="10950370" cy="4280530"/>
          </a:xfrm>
        </p:spPr>
        <p:txBody>
          <a:bodyPr vert="horz" lIns="91440" tIns="45720" rIns="91440" bIns="45720" rtlCol="0" anchor="t">
            <a:normAutofit/>
          </a:bodyPr>
          <a:lstStyle/>
          <a:p>
            <a:pPr>
              <a:lnSpc>
                <a:spcPct val="100000"/>
              </a:lnSpc>
              <a:spcAft>
                <a:spcPts val="600"/>
              </a:spcAft>
            </a:pPr>
            <a:r>
              <a:rPr lang="en-US" sz="2400" b="1" dirty="0">
                <a:solidFill>
                  <a:srgbClr val="00A0AF"/>
                </a:solidFill>
                <a:cs typeface="Arial"/>
              </a:rPr>
              <a:t>1. Stability of the Child in a Home Setting</a:t>
            </a:r>
            <a:endParaRPr lang="en-US" sz="1800" b="1" dirty="0">
              <a:solidFill>
                <a:srgbClr val="00A0AF"/>
              </a:solidFill>
              <a:cs typeface="Arial"/>
            </a:endParaRPr>
          </a:p>
          <a:p>
            <a:pPr marL="855345" indent="-457200">
              <a:lnSpc>
                <a:spcPct val="100000"/>
              </a:lnSpc>
              <a:spcAft>
                <a:spcPts val="600"/>
              </a:spcAft>
              <a:buFont typeface="Arial" panose="020B0604020202020204" pitchFamily="34" charset="0"/>
              <a:buChar char="•"/>
            </a:pPr>
            <a:r>
              <a:rPr lang="en-US" sz="2400" dirty="0">
                <a:cs typeface="Arial"/>
              </a:rPr>
              <a:t>This dimension is scored by the CMAT medical director:</a:t>
            </a:r>
          </a:p>
          <a:p>
            <a:pPr marL="1374775" lvl="1" indent="-457200">
              <a:lnSpc>
                <a:spcPct val="100000"/>
              </a:lnSpc>
              <a:spcAft>
                <a:spcPts val="600"/>
              </a:spcAft>
              <a:buFont typeface="Courier New" panose="02070309020205020404" pitchFamily="49" charset="0"/>
              <a:buChar char="o"/>
            </a:pPr>
            <a:r>
              <a:rPr lang="en-US" sz="2400" dirty="0">
                <a:latin typeface="+mn-lt"/>
                <a:cs typeface="Arial"/>
              </a:rPr>
              <a:t>CMAT medical director is the only member of the CMAT who can provide the stability statement.</a:t>
            </a:r>
          </a:p>
          <a:p>
            <a:pPr marL="855345" indent="-457200">
              <a:lnSpc>
                <a:spcPct val="100000"/>
              </a:lnSpc>
              <a:spcAft>
                <a:spcPts val="600"/>
              </a:spcAft>
              <a:buFont typeface="Arial" panose="020B0604020202020204" pitchFamily="34" charset="0"/>
              <a:buChar char="•"/>
            </a:pPr>
            <a:r>
              <a:rPr lang="en-US" sz="2400" dirty="0">
                <a:cs typeface="Arial"/>
              </a:rPr>
              <a:t>Stability decision should be based only on the qualifying medical condition(s) that create the medical necessity for medical foster care.</a:t>
            </a:r>
          </a:p>
          <a:p>
            <a:pPr marL="855345" indent="-457200">
              <a:lnSpc>
                <a:spcPct val="100000"/>
              </a:lnSpc>
              <a:spcAft>
                <a:spcPts val="600"/>
              </a:spcAft>
              <a:buFont typeface="Arial" panose="020B0604020202020204" pitchFamily="34" charset="0"/>
              <a:buChar char="•"/>
            </a:pPr>
            <a:r>
              <a:rPr lang="en-US" sz="2400" dirty="0">
                <a:cs typeface="Arial"/>
              </a:rPr>
              <a:t>All other conditions are co-occurring and may be considered as part of the other dimensions (2-5) but should not be considered in the determination of stability.</a:t>
            </a:r>
          </a:p>
        </p:txBody>
      </p:sp>
      <p:sp>
        <p:nvSpPr>
          <p:cNvPr id="3" name="Title 2">
            <a:extLst>
              <a:ext uri="{FF2B5EF4-FFF2-40B4-BE49-F238E27FC236}">
                <a16:creationId xmlns:a16="http://schemas.microsoft.com/office/drawing/2014/main" id="{89B455D2-F49D-8B3F-0F8B-FE2D60186A79}"/>
              </a:ext>
            </a:extLst>
          </p:cNvPr>
          <p:cNvSpPr>
            <a:spLocks noGrp="1"/>
          </p:cNvSpPr>
          <p:nvPr>
            <p:ph type="title"/>
          </p:nvPr>
        </p:nvSpPr>
        <p:spPr/>
        <p:txBody>
          <a:bodyPr>
            <a:normAutofit/>
          </a:bodyPr>
          <a:lstStyle/>
          <a:p>
            <a:r>
              <a:rPr lang="en-US"/>
              <a:t>Dimension One</a:t>
            </a:r>
          </a:p>
        </p:txBody>
      </p:sp>
    </p:spTree>
    <p:extLst>
      <p:ext uri="{BB962C8B-B14F-4D97-AF65-F5344CB8AC3E}">
        <p14:creationId xmlns:p14="http://schemas.microsoft.com/office/powerpoint/2010/main" val="303478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5DF2BD-149E-D36B-0C8B-CFE4332BD314}"/>
              </a:ext>
            </a:extLst>
          </p:cNvPr>
          <p:cNvSpPr>
            <a:spLocks noGrp="1"/>
          </p:cNvSpPr>
          <p:nvPr>
            <p:ph type="title"/>
          </p:nvPr>
        </p:nvSpPr>
        <p:spPr/>
        <p:txBody>
          <a:bodyPr>
            <a:normAutofit/>
          </a:bodyPr>
          <a:lstStyle/>
          <a:p>
            <a:r>
              <a:rPr lang="en-US"/>
              <a:t>Dimension One, continued</a:t>
            </a:r>
          </a:p>
        </p:txBody>
      </p:sp>
      <p:pic>
        <p:nvPicPr>
          <p:cNvPr id="15" name="Picture 14">
            <a:extLst>
              <a:ext uri="{FF2B5EF4-FFF2-40B4-BE49-F238E27FC236}">
                <a16:creationId xmlns:a16="http://schemas.microsoft.com/office/drawing/2014/main" id="{E89203A8-EB28-FE77-5E25-6284C3A152E0}"/>
              </a:ext>
            </a:extLst>
          </p:cNvPr>
          <p:cNvPicPr>
            <a:picLocks noChangeAspect="1"/>
          </p:cNvPicPr>
          <p:nvPr/>
        </p:nvPicPr>
        <p:blipFill>
          <a:blip r:embed="rId2"/>
          <a:stretch>
            <a:fillRect/>
          </a:stretch>
        </p:blipFill>
        <p:spPr>
          <a:xfrm>
            <a:off x="1152581" y="1501432"/>
            <a:ext cx="9886837" cy="4613618"/>
          </a:xfrm>
          <a:prstGeom prst="rect">
            <a:avLst/>
          </a:prstGeom>
          <a:ln w="28575">
            <a:solidFill>
              <a:srgbClr val="F77F00"/>
            </a:solidFill>
          </a:ln>
          <a:effectLst/>
        </p:spPr>
      </p:pic>
    </p:spTree>
    <p:extLst>
      <p:ext uri="{BB962C8B-B14F-4D97-AF65-F5344CB8AC3E}">
        <p14:creationId xmlns:p14="http://schemas.microsoft.com/office/powerpoint/2010/main" val="115825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7237C-5C10-5512-F375-434AFF1FB401}"/>
              </a:ext>
            </a:extLst>
          </p:cNvPr>
          <p:cNvSpPr>
            <a:spLocks noGrp="1"/>
          </p:cNvSpPr>
          <p:nvPr>
            <p:ph idx="1"/>
          </p:nvPr>
        </p:nvSpPr>
        <p:spPr>
          <a:xfrm>
            <a:off x="897352" y="1691058"/>
            <a:ext cx="10950370" cy="1848586"/>
          </a:xfrm>
        </p:spPr>
        <p:txBody>
          <a:bodyPr>
            <a:normAutofit fontScale="92500"/>
          </a:bodyPr>
          <a:lstStyle/>
          <a:p>
            <a:pPr>
              <a:lnSpc>
                <a:spcPct val="110000"/>
              </a:lnSpc>
              <a:spcBef>
                <a:spcPts val="600"/>
              </a:spcBef>
              <a:spcAft>
                <a:spcPts val="600"/>
              </a:spcAft>
            </a:pPr>
            <a:r>
              <a:rPr lang="en-US" sz="2600" b="1">
                <a:solidFill>
                  <a:srgbClr val="00A0AF"/>
                </a:solidFill>
              </a:rPr>
              <a:t>2. Child’s Tolerance to Caregiver Delay or Error in Performing Tasks</a:t>
            </a:r>
          </a:p>
          <a:p>
            <a:pPr marL="398463">
              <a:lnSpc>
                <a:spcPct val="110000"/>
              </a:lnSpc>
              <a:spcBef>
                <a:spcPts val="600"/>
              </a:spcBef>
              <a:spcAft>
                <a:spcPts val="600"/>
              </a:spcAft>
            </a:pPr>
            <a:r>
              <a:rPr lang="en-US" sz="2600"/>
              <a:t>This dimension requires that the reviewer consider the impact of delay or task error by the caregiver in the delivery of interventions, treatments, observations, medication administration, and appointments:</a:t>
            </a:r>
          </a:p>
        </p:txBody>
      </p:sp>
      <p:sp>
        <p:nvSpPr>
          <p:cNvPr id="3" name="Title 2">
            <a:extLst>
              <a:ext uri="{FF2B5EF4-FFF2-40B4-BE49-F238E27FC236}">
                <a16:creationId xmlns:a16="http://schemas.microsoft.com/office/drawing/2014/main" id="{4199B096-1079-45F7-1C94-8A3A92C09C1B}"/>
              </a:ext>
            </a:extLst>
          </p:cNvPr>
          <p:cNvSpPr>
            <a:spLocks noGrp="1"/>
          </p:cNvSpPr>
          <p:nvPr>
            <p:ph type="title"/>
          </p:nvPr>
        </p:nvSpPr>
        <p:spPr>
          <a:xfrm>
            <a:off x="680321" y="237061"/>
            <a:ext cx="11384432" cy="1080938"/>
          </a:xfrm>
        </p:spPr>
        <p:txBody>
          <a:bodyPr>
            <a:normAutofit/>
          </a:bodyPr>
          <a:lstStyle/>
          <a:p>
            <a:r>
              <a:rPr lang="en-US"/>
              <a:t>Dimension Two</a:t>
            </a:r>
          </a:p>
        </p:txBody>
      </p:sp>
      <p:graphicFrame>
        <p:nvGraphicFramePr>
          <p:cNvPr id="8" name="Table 7">
            <a:extLst>
              <a:ext uri="{FF2B5EF4-FFF2-40B4-BE49-F238E27FC236}">
                <a16:creationId xmlns:a16="http://schemas.microsoft.com/office/drawing/2014/main" id="{66EE8486-FADC-B263-514A-870AFAF85101}"/>
              </a:ext>
            </a:extLst>
          </p:cNvPr>
          <p:cNvGraphicFramePr>
            <a:graphicFrameLocks noGrp="1"/>
          </p:cNvGraphicFramePr>
          <p:nvPr>
            <p:extLst>
              <p:ext uri="{D42A27DB-BD31-4B8C-83A1-F6EECF244321}">
                <p14:modId xmlns:p14="http://schemas.microsoft.com/office/powerpoint/2010/main" val="3009751806"/>
              </p:ext>
            </p:extLst>
          </p:nvPr>
        </p:nvGraphicFramePr>
        <p:xfrm>
          <a:off x="1749871" y="3908985"/>
          <a:ext cx="8692258" cy="1368601"/>
        </p:xfrm>
        <a:graphic>
          <a:graphicData uri="http://schemas.openxmlformats.org/drawingml/2006/table">
            <a:tbl>
              <a:tblPr firstRow="1" firstCol="1" bandRow="1">
                <a:tableStyleId>{5C22544A-7EE6-4342-B048-85BDC9FD1C3A}</a:tableStyleId>
              </a:tblPr>
              <a:tblGrid>
                <a:gridCol w="1998420">
                  <a:extLst>
                    <a:ext uri="{9D8B030D-6E8A-4147-A177-3AD203B41FA5}">
                      <a16:colId xmlns:a16="http://schemas.microsoft.com/office/drawing/2014/main" val="1109610530"/>
                    </a:ext>
                  </a:extLst>
                </a:gridCol>
                <a:gridCol w="2502369">
                  <a:extLst>
                    <a:ext uri="{9D8B030D-6E8A-4147-A177-3AD203B41FA5}">
                      <a16:colId xmlns:a16="http://schemas.microsoft.com/office/drawing/2014/main" val="1529278272"/>
                    </a:ext>
                  </a:extLst>
                </a:gridCol>
                <a:gridCol w="2001896">
                  <a:extLst>
                    <a:ext uri="{9D8B030D-6E8A-4147-A177-3AD203B41FA5}">
                      <a16:colId xmlns:a16="http://schemas.microsoft.com/office/drawing/2014/main" val="1490915401"/>
                    </a:ext>
                  </a:extLst>
                </a:gridCol>
                <a:gridCol w="2189573">
                  <a:extLst>
                    <a:ext uri="{9D8B030D-6E8A-4147-A177-3AD203B41FA5}">
                      <a16:colId xmlns:a16="http://schemas.microsoft.com/office/drawing/2014/main" val="2390093099"/>
                    </a:ext>
                  </a:extLst>
                </a:gridCol>
              </a:tblGrid>
              <a:tr h="278359">
                <a:tc>
                  <a:txBody>
                    <a:bodyPr/>
                    <a:lstStyle/>
                    <a:p>
                      <a:pPr marL="0" marR="0"/>
                      <a:endParaRPr lang="en-US" sz="1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a:solidFill>
                            <a:schemeClr val="tx1"/>
                          </a:solidFill>
                          <a:effectLst/>
                          <a:latin typeface="Arial"/>
                          <a:ea typeface="Calibri"/>
                          <a:cs typeface="Times New Roman"/>
                        </a:rPr>
                        <a:t>Category A</a:t>
                      </a:r>
                      <a:endParaRPr lang="en-US" sz="110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a:solidFill>
                            <a:schemeClr val="tx1"/>
                          </a:solidFill>
                          <a:effectLst/>
                          <a:latin typeface="Arial"/>
                          <a:ea typeface="Calibri"/>
                          <a:cs typeface="Times New Roman"/>
                        </a:rPr>
                        <a:t>Category B</a:t>
                      </a:r>
                      <a:endParaRPr lang="en-US" sz="110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a:solidFill>
                            <a:schemeClr val="tx1"/>
                          </a:solidFill>
                          <a:effectLst/>
                          <a:latin typeface="Arial"/>
                          <a:ea typeface="Calibri"/>
                          <a:cs typeface="Times New Roman"/>
                        </a:rPr>
                        <a:t>Category C</a:t>
                      </a:r>
                      <a:endParaRPr lang="en-US" sz="110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7304695"/>
                  </a:ext>
                </a:extLst>
              </a:tr>
              <a:tr h="545121">
                <a:tc>
                  <a:txBody>
                    <a:bodyPr/>
                    <a:lstStyle/>
                    <a:p>
                      <a:pPr marL="0" marR="0"/>
                      <a:r>
                        <a:rPr lang="en-US" sz="1300" b="1">
                          <a:solidFill>
                            <a:schemeClr val="tx1"/>
                          </a:solidFill>
                          <a:effectLst/>
                          <a:latin typeface="Arial"/>
                          <a:ea typeface="Calibri"/>
                          <a:cs typeface="Times New Roman"/>
                        </a:rPr>
                        <a:t>Consequences of delay or error</a:t>
                      </a:r>
                      <a:endParaRPr lang="en-US" sz="110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a:effectLst/>
                          <a:latin typeface="Arial"/>
                          <a:ea typeface="Calibri"/>
                          <a:cs typeface="Times New Roman"/>
                        </a:rPr>
                        <a:t>Mild</a:t>
                      </a:r>
                      <a:endParaRPr lang="en-US" sz="1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a:effectLst/>
                          <a:latin typeface="Arial"/>
                          <a:ea typeface="Calibri"/>
                          <a:cs typeface="Times New Roman"/>
                        </a:rPr>
                        <a:t>Moderate</a:t>
                      </a:r>
                      <a:endParaRPr lang="en-US" sz="1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a:effectLst/>
                          <a:latin typeface="Arial"/>
                          <a:ea typeface="Calibri"/>
                          <a:cs typeface="Times New Roman"/>
                        </a:rPr>
                        <a:t>Severe</a:t>
                      </a:r>
                      <a:endParaRPr lang="en-US" sz="1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0655452"/>
                  </a:ext>
                </a:extLst>
              </a:tr>
              <a:tr h="545121">
                <a:tc>
                  <a:txBody>
                    <a:bodyPr/>
                    <a:lstStyle/>
                    <a:p>
                      <a:pPr marL="0" marR="0"/>
                      <a:r>
                        <a:rPr lang="en-US" sz="1300" b="1" dirty="0">
                          <a:solidFill>
                            <a:schemeClr val="tx1"/>
                          </a:solidFill>
                          <a:effectLst/>
                          <a:latin typeface="Arial"/>
                          <a:ea typeface="Calibri"/>
                          <a:cs typeface="Times New Roman"/>
                        </a:rPr>
                        <a:t>Required care</a:t>
                      </a:r>
                      <a:endParaRPr lang="en-US" sz="1100" dirty="0">
                        <a:solidFill>
                          <a:schemeClr val="tx1"/>
                        </a:solidFill>
                        <a:effectLst/>
                        <a:latin typeface="Arial"/>
                        <a:ea typeface="Calibri"/>
                        <a:cs typeface="Times New Roman"/>
                      </a:endParaRPr>
                    </a:p>
                    <a:p>
                      <a:pPr marL="0" marR="0"/>
                      <a:endParaRPr lang="en-US" sz="11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a:effectLst/>
                          <a:latin typeface="Arial"/>
                          <a:ea typeface="Calibri"/>
                          <a:cs typeface="Times New Roman"/>
                        </a:rPr>
                        <a:t>Within reasonable time frames</a:t>
                      </a:r>
                      <a:endParaRPr lang="en-US" sz="1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a:effectLst/>
                          <a:latin typeface="Arial"/>
                          <a:ea typeface="Calibri"/>
                          <a:cs typeface="Times New Roman"/>
                        </a:rPr>
                        <a:t>Structured</a:t>
                      </a:r>
                      <a:endParaRPr lang="en-US" sz="1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1300" b="1" dirty="0">
                          <a:effectLst/>
                          <a:latin typeface="Arial"/>
                          <a:ea typeface="Calibri"/>
                          <a:cs typeface="Times New Roman"/>
                        </a:rPr>
                        <a:t>Stringent</a:t>
                      </a:r>
                      <a:endParaRPr lang="en-US" sz="11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482142"/>
                  </a:ext>
                </a:extLst>
              </a:tr>
            </a:tbl>
          </a:graphicData>
        </a:graphic>
      </p:graphicFrame>
    </p:spTree>
    <p:extLst>
      <p:ext uri="{BB962C8B-B14F-4D97-AF65-F5344CB8AC3E}">
        <p14:creationId xmlns:p14="http://schemas.microsoft.com/office/powerpoint/2010/main" val="391221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AE556-B6F7-27FE-A16F-5FD4EC273C23}"/>
              </a:ext>
            </a:extLst>
          </p:cNvPr>
          <p:cNvSpPr>
            <a:spLocks noGrp="1"/>
          </p:cNvSpPr>
          <p:nvPr>
            <p:ph type="title"/>
          </p:nvPr>
        </p:nvSpPr>
        <p:spPr/>
        <p:txBody>
          <a:bodyPr>
            <a:normAutofit/>
          </a:bodyPr>
          <a:lstStyle/>
          <a:p>
            <a:r>
              <a:rPr lang="en-US"/>
              <a:t>Dimension Two, continued</a:t>
            </a:r>
          </a:p>
        </p:txBody>
      </p:sp>
      <p:pic>
        <p:nvPicPr>
          <p:cNvPr id="19" name="Picture 18">
            <a:extLst>
              <a:ext uri="{FF2B5EF4-FFF2-40B4-BE49-F238E27FC236}">
                <a16:creationId xmlns:a16="http://schemas.microsoft.com/office/drawing/2014/main" id="{6ED4DCC6-F4DA-08A6-CBBE-4E78A7D1E718}"/>
              </a:ext>
            </a:extLst>
          </p:cNvPr>
          <p:cNvPicPr>
            <a:picLocks noChangeAspect="1"/>
          </p:cNvPicPr>
          <p:nvPr/>
        </p:nvPicPr>
        <p:blipFill>
          <a:blip r:embed="rId2"/>
          <a:stretch>
            <a:fillRect/>
          </a:stretch>
        </p:blipFill>
        <p:spPr>
          <a:xfrm>
            <a:off x="1277144" y="1537817"/>
            <a:ext cx="9694577" cy="4427753"/>
          </a:xfrm>
          <a:prstGeom prst="rect">
            <a:avLst/>
          </a:prstGeom>
          <a:ln w="28575">
            <a:solidFill>
              <a:srgbClr val="F77F00"/>
            </a:solidFill>
          </a:ln>
          <a:effectLst/>
        </p:spPr>
      </p:pic>
      <p:sp>
        <p:nvSpPr>
          <p:cNvPr id="2" name="TextBox 1">
            <a:extLst>
              <a:ext uri="{FF2B5EF4-FFF2-40B4-BE49-F238E27FC236}">
                <a16:creationId xmlns:a16="http://schemas.microsoft.com/office/drawing/2014/main" id="{C585F962-7219-DE2F-3DAD-ABDB9ADE36BA}"/>
              </a:ext>
            </a:extLst>
          </p:cNvPr>
          <p:cNvSpPr txBox="1"/>
          <p:nvPr/>
        </p:nvSpPr>
        <p:spPr>
          <a:xfrm>
            <a:off x="1220279" y="5862222"/>
            <a:ext cx="56784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alibri"/>
                <a:ea typeface="Calibri"/>
                <a:cs typeface="Calibri"/>
              </a:rPr>
              <a:t>[1]</a:t>
            </a:r>
            <a:r>
              <a:rPr lang="en-US">
                <a:ea typeface="+mn-lt"/>
                <a:cs typeface="+mn-lt"/>
              </a:rPr>
              <a:t> </a:t>
            </a:r>
            <a:r>
              <a:rPr lang="en-US" sz="900">
                <a:ea typeface="+mn-lt"/>
                <a:cs typeface="+mn-lt"/>
              </a:rPr>
              <a:t>Impact and severity of consequences of a delay or task error in the child’s medical needs.</a:t>
            </a:r>
            <a:endParaRPr lang="en-US" sz="900">
              <a:cs typeface="Arial"/>
            </a:endParaRPr>
          </a:p>
          <a:p>
            <a:pPr algn="l"/>
            <a:endParaRPr lang="en-US">
              <a:cs typeface="Arial"/>
            </a:endParaRPr>
          </a:p>
        </p:txBody>
      </p:sp>
    </p:spTree>
    <p:extLst>
      <p:ext uri="{BB962C8B-B14F-4D97-AF65-F5344CB8AC3E}">
        <p14:creationId xmlns:p14="http://schemas.microsoft.com/office/powerpoint/2010/main" val="141823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A8F66-BD0B-6D66-B6F8-C4BCFEC25AD4}"/>
              </a:ext>
            </a:extLst>
          </p:cNvPr>
          <p:cNvSpPr>
            <a:spLocks noGrp="1"/>
          </p:cNvSpPr>
          <p:nvPr>
            <p:ph idx="1"/>
          </p:nvPr>
        </p:nvSpPr>
        <p:spPr>
          <a:xfrm>
            <a:off x="623887" y="1494819"/>
            <a:ext cx="10944225" cy="2134206"/>
          </a:xfrm>
        </p:spPr>
        <p:txBody>
          <a:bodyPr vert="horz" lIns="91440" tIns="45720" rIns="91440" bIns="45720" rtlCol="0" anchor="t">
            <a:noAutofit/>
          </a:bodyPr>
          <a:lstStyle/>
          <a:p>
            <a:r>
              <a:rPr lang="en-US" sz="2400" b="1" dirty="0">
                <a:solidFill>
                  <a:srgbClr val="00A0AF"/>
                </a:solidFill>
                <a:cs typeface="Arial"/>
              </a:rPr>
              <a:t>3. Complexity and Intensity of Interventions</a:t>
            </a:r>
            <a:endParaRPr lang="en-US" sz="2200" dirty="0">
              <a:cs typeface="Arial"/>
            </a:endParaRPr>
          </a:p>
          <a:p>
            <a:pPr marL="342900"/>
            <a:r>
              <a:rPr lang="en-US" sz="2200" dirty="0">
                <a:cs typeface="Arial"/>
              </a:rPr>
              <a:t>Categories for this dimension are based on:</a:t>
            </a:r>
          </a:p>
          <a:p>
            <a:pPr marL="971550" indent="-571500">
              <a:buFont typeface="Arial" panose="020B0604020202020204" pitchFamily="34" charset="0"/>
              <a:buChar char="•"/>
            </a:pPr>
            <a:r>
              <a:rPr lang="en-US" sz="2200" dirty="0">
                <a:cs typeface="Arial"/>
              </a:rPr>
              <a:t>Level of complexity of interventions, ranging from simple to complex with advanced skills.</a:t>
            </a:r>
          </a:p>
          <a:p>
            <a:pPr marL="971550" indent="-571500">
              <a:buFont typeface="Arial" panose="020B0604020202020204" pitchFamily="34" charset="0"/>
              <a:buChar char="•"/>
            </a:pPr>
            <a:r>
              <a:rPr lang="en-US" sz="2200" dirty="0">
                <a:cs typeface="Arial"/>
              </a:rPr>
              <a:t>Time and effort required for coordination of provider visits, ranging from routine medical appointments to intensive coordination with frequent visits with multiple provider types.</a:t>
            </a:r>
          </a:p>
        </p:txBody>
      </p:sp>
      <p:sp>
        <p:nvSpPr>
          <p:cNvPr id="3" name="Title 2">
            <a:extLst>
              <a:ext uri="{FF2B5EF4-FFF2-40B4-BE49-F238E27FC236}">
                <a16:creationId xmlns:a16="http://schemas.microsoft.com/office/drawing/2014/main" id="{B616C048-C4FE-98A8-E7F4-AFB869FC1138}"/>
              </a:ext>
            </a:extLst>
          </p:cNvPr>
          <p:cNvSpPr>
            <a:spLocks noGrp="1"/>
          </p:cNvSpPr>
          <p:nvPr>
            <p:ph type="title"/>
          </p:nvPr>
        </p:nvSpPr>
        <p:spPr>
          <a:xfrm>
            <a:off x="680321" y="237061"/>
            <a:ext cx="11180246" cy="1080938"/>
          </a:xfrm>
        </p:spPr>
        <p:txBody>
          <a:bodyPr>
            <a:normAutofit/>
          </a:bodyPr>
          <a:lstStyle/>
          <a:p>
            <a:r>
              <a:rPr lang="en-US"/>
              <a:t>Dimension Three</a:t>
            </a:r>
          </a:p>
        </p:txBody>
      </p:sp>
      <p:pic>
        <p:nvPicPr>
          <p:cNvPr id="7" name="Picture 6">
            <a:extLst>
              <a:ext uri="{FF2B5EF4-FFF2-40B4-BE49-F238E27FC236}">
                <a16:creationId xmlns:a16="http://schemas.microsoft.com/office/drawing/2014/main" id="{707F3C2B-A77B-6EDA-854B-5C29C1FAC537}"/>
              </a:ext>
            </a:extLst>
          </p:cNvPr>
          <p:cNvPicPr>
            <a:picLocks noChangeAspect="1"/>
          </p:cNvPicPr>
          <p:nvPr/>
        </p:nvPicPr>
        <p:blipFill>
          <a:blip r:embed="rId2"/>
          <a:stretch>
            <a:fillRect/>
          </a:stretch>
        </p:blipFill>
        <p:spPr>
          <a:xfrm>
            <a:off x="2828070" y="3805845"/>
            <a:ext cx="6884747" cy="2846172"/>
          </a:xfrm>
          <a:prstGeom prst="rect">
            <a:avLst/>
          </a:prstGeom>
          <a:ln w="28575">
            <a:solidFill>
              <a:srgbClr val="F77F00"/>
            </a:solidFill>
          </a:ln>
          <a:effectLst/>
        </p:spPr>
      </p:pic>
    </p:spTree>
    <p:extLst>
      <p:ext uri="{BB962C8B-B14F-4D97-AF65-F5344CB8AC3E}">
        <p14:creationId xmlns:p14="http://schemas.microsoft.com/office/powerpoint/2010/main" val="379118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F6575-8D0F-2813-ADC8-DDF7E58F04CF}"/>
              </a:ext>
            </a:extLst>
          </p:cNvPr>
          <p:cNvSpPr>
            <a:spLocks noGrp="1"/>
          </p:cNvSpPr>
          <p:nvPr>
            <p:ph type="title"/>
          </p:nvPr>
        </p:nvSpPr>
        <p:spPr/>
        <p:txBody>
          <a:bodyPr>
            <a:normAutofit/>
          </a:bodyPr>
          <a:lstStyle/>
          <a:p>
            <a:r>
              <a:rPr lang="en-US"/>
              <a:t>Dimension Three, continued</a:t>
            </a:r>
          </a:p>
        </p:txBody>
      </p:sp>
      <p:pic>
        <p:nvPicPr>
          <p:cNvPr id="9" name="Picture 8">
            <a:extLst>
              <a:ext uri="{FF2B5EF4-FFF2-40B4-BE49-F238E27FC236}">
                <a16:creationId xmlns:a16="http://schemas.microsoft.com/office/drawing/2014/main" id="{A6BE85CC-AFA5-7AF0-7F2A-7F318EF66C21}"/>
              </a:ext>
            </a:extLst>
          </p:cNvPr>
          <p:cNvPicPr>
            <a:picLocks noChangeAspect="1"/>
          </p:cNvPicPr>
          <p:nvPr/>
        </p:nvPicPr>
        <p:blipFill>
          <a:blip r:embed="rId2"/>
          <a:stretch>
            <a:fillRect/>
          </a:stretch>
        </p:blipFill>
        <p:spPr>
          <a:xfrm>
            <a:off x="1448187" y="1452267"/>
            <a:ext cx="9295626" cy="4955385"/>
          </a:xfrm>
          <a:prstGeom prst="rect">
            <a:avLst/>
          </a:prstGeom>
          <a:ln w="28575">
            <a:solidFill>
              <a:srgbClr val="F77F00"/>
            </a:solidFill>
          </a:ln>
          <a:effectLst/>
        </p:spPr>
      </p:pic>
    </p:spTree>
    <p:extLst>
      <p:ext uri="{BB962C8B-B14F-4D97-AF65-F5344CB8AC3E}">
        <p14:creationId xmlns:p14="http://schemas.microsoft.com/office/powerpoint/2010/main" val="258157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865958-4B13-B674-2CF1-68C21AA850F5}"/>
              </a:ext>
            </a:extLst>
          </p:cNvPr>
          <p:cNvSpPr>
            <a:spLocks noGrp="1"/>
          </p:cNvSpPr>
          <p:nvPr>
            <p:ph idx="1"/>
          </p:nvPr>
        </p:nvSpPr>
        <p:spPr>
          <a:xfrm>
            <a:off x="753873" y="1903542"/>
            <a:ext cx="10950371" cy="2268271"/>
          </a:xfrm>
        </p:spPr>
        <p:txBody>
          <a:bodyPr>
            <a:noAutofit/>
          </a:bodyPr>
          <a:lstStyle/>
          <a:p>
            <a:pPr marL="457200" indent="-457200">
              <a:buFont typeface="Arial" panose="020B0604020202020204" pitchFamily="34" charset="0"/>
              <a:buChar char="•"/>
            </a:pPr>
            <a:r>
              <a:rPr lang="en-US" sz="2400"/>
              <a:t>This dimension requires an evaluation of the amount of time or frequency required for observation, type of assessment, and documentation.</a:t>
            </a:r>
          </a:p>
          <a:p>
            <a:pPr marL="457200" indent="-457200">
              <a:buFont typeface="Arial" panose="020B0604020202020204" pitchFamily="34" charset="0"/>
              <a:buChar char="•"/>
            </a:pPr>
            <a:r>
              <a:rPr lang="en-US" sz="2400"/>
              <a:t>The team members will determine if the amount and complexity of observation, assessment, and documentation the caregiver must provide requires greater amounts of time or special skills.</a:t>
            </a:r>
          </a:p>
          <a:p>
            <a:pPr marL="914400" lvl="1" indent="-457200">
              <a:buFont typeface="Courier New" panose="02070309020205020404" pitchFamily="49" charset="0"/>
              <a:buChar char="o"/>
            </a:pPr>
            <a:r>
              <a:rPr lang="en-US" sz="2400"/>
              <a:t>Required time for child observation may be elevated by risk factors.</a:t>
            </a:r>
          </a:p>
        </p:txBody>
      </p:sp>
      <p:sp>
        <p:nvSpPr>
          <p:cNvPr id="3" name="Title 2">
            <a:extLst>
              <a:ext uri="{FF2B5EF4-FFF2-40B4-BE49-F238E27FC236}">
                <a16:creationId xmlns:a16="http://schemas.microsoft.com/office/drawing/2014/main" id="{ECFC582A-743F-9608-97AD-9B7F9AB7A35D}"/>
              </a:ext>
            </a:extLst>
          </p:cNvPr>
          <p:cNvSpPr>
            <a:spLocks noGrp="1"/>
          </p:cNvSpPr>
          <p:nvPr>
            <p:ph type="title"/>
          </p:nvPr>
        </p:nvSpPr>
        <p:spPr>
          <a:xfrm>
            <a:off x="680321" y="263694"/>
            <a:ext cx="11091469" cy="1080938"/>
          </a:xfrm>
        </p:spPr>
        <p:txBody>
          <a:bodyPr>
            <a:noAutofit/>
          </a:bodyPr>
          <a:lstStyle/>
          <a:p>
            <a:r>
              <a:rPr lang="en-US">
                <a:latin typeface="Arial Black"/>
              </a:rPr>
              <a:t>Dimension Four</a:t>
            </a:r>
          </a:p>
        </p:txBody>
      </p:sp>
      <p:pic>
        <p:nvPicPr>
          <p:cNvPr id="4" name="object 6">
            <a:extLst>
              <a:ext uri="{FF2B5EF4-FFF2-40B4-BE49-F238E27FC236}">
                <a16:creationId xmlns:a16="http://schemas.microsoft.com/office/drawing/2014/main" id="{ED783265-5AD6-FF65-95D8-94B7C0A5417B}"/>
              </a:ext>
            </a:extLst>
          </p:cNvPr>
          <p:cNvPicPr/>
          <p:nvPr/>
        </p:nvPicPr>
        <p:blipFill>
          <a:blip r:embed="rId2" cstate="print"/>
          <a:stretch>
            <a:fillRect/>
          </a:stretch>
        </p:blipFill>
        <p:spPr>
          <a:xfrm>
            <a:off x="2657610" y="4087117"/>
            <a:ext cx="6876780" cy="2507189"/>
          </a:xfrm>
          <a:prstGeom prst="rect">
            <a:avLst/>
          </a:prstGeom>
          <a:ln w="28575">
            <a:solidFill>
              <a:srgbClr val="F77F00"/>
            </a:solidFill>
          </a:ln>
          <a:effectLst/>
        </p:spPr>
      </p:pic>
      <p:sp>
        <p:nvSpPr>
          <p:cNvPr id="5" name="TextBox 4">
            <a:extLst>
              <a:ext uri="{FF2B5EF4-FFF2-40B4-BE49-F238E27FC236}">
                <a16:creationId xmlns:a16="http://schemas.microsoft.com/office/drawing/2014/main" id="{0BA4BD69-51A8-8662-F2E6-D64A2F6B18C4}"/>
              </a:ext>
            </a:extLst>
          </p:cNvPr>
          <p:cNvSpPr txBox="1"/>
          <p:nvPr/>
        </p:nvSpPr>
        <p:spPr>
          <a:xfrm>
            <a:off x="668054" y="1398739"/>
            <a:ext cx="83611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A0AF"/>
                </a:solidFill>
                <a:cs typeface="Arial"/>
              </a:rPr>
              <a:t>4. Observation, Assessment, and Documentation </a:t>
            </a:r>
            <a:endParaRPr lang="en-US" sz="2400">
              <a:solidFill>
                <a:srgbClr val="00A0AF"/>
              </a:solidFill>
              <a:cs typeface="Arial"/>
            </a:endParaRPr>
          </a:p>
          <a:p>
            <a:pPr algn="l"/>
            <a:endParaRPr lang="en-US">
              <a:cs typeface="Arial"/>
            </a:endParaRPr>
          </a:p>
        </p:txBody>
      </p:sp>
    </p:spTree>
    <p:extLst>
      <p:ext uri="{BB962C8B-B14F-4D97-AF65-F5344CB8AC3E}">
        <p14:creationId xmlns:p14="http://schemas.microsoft.com/office/powerpoint/2010/main" val="11925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73FC4B-97BE-6DE3-A82D-D9249E226A53}"/>
              </a:ext>
            </a:extLst>
          </p:cNvPr>
          <p:cNvSpPr>
            <a:spLocks noGrp="1"/>
          </p:cNvSpPr>
          <p:nvPr>
            <p:ph idx="1"/>
          </p:nvPr>
        </p:nvSpPr>
        <p:spPr>
          <a:xfrm>
            <a:off x="680321" y="1604262"/>
            <a:ext cx="11128306" cy="4522713"/>
          </a:xfrm>
        </p:spPr>
        <p:txBody>
          <a:bodyPr vert="horz" lIns="91440" tIns="45720" rIns="91440" bIns="45720" rtlCol="0" anchor="t">
            <a:normAutofit fontScale="92500"/>
          </a:bodyPr>
          <a:lstStyle/>
          <a:p>
            <a:pPr>
              <a:lnSpc>
                <a:spcPct val="110000"/>
              </a:lnSpc>
              <a:spcBef>
                <a:spcPts val="600"/>
              </a:spcBef>
            </a:pPr>
            <a:r>
              <a:rPr lang="en-US" sz="2600" b="1">
                <a:solidFill>
                  <a:srgbClr val="00A0AF"/>
                </a:solidFill>
                <a:cs typeface="Arial"/>
              </a:rPr>
              <a:t>Children's Multidisciplinary Assessment Team (CMAT) collaborates with community partners to achieve several objectives:</a:t>
            </a:r>
            <a:endParaRPr lang="en-US" sz="1200" b="1">
              <a:solidFill>
                <a:srgbClr val="00A0AF"/>
              </a:solidFill>
              <a:cs typeface="Arial"/>
            </a:endParaRPr>
          </a:p>
          <a:p>
            <a:pPr marL="457200" indent="-457200">
              <a:lnSpc>
                <a:spcPct val="110000"/>
              </a:lnSpc>
              <a:spcBef>
                <a:spcPts val="600"/>
              </a:spcBef>
              <a:buFont typeface="Arial"/>
              <a:buChar char="•"/>
            </a:pPr>
            <a:r>
              <a:rPr lang="en-US" sz="2600">
                <a:cs typeface="Arial"/>
              </a:rPr>
              <a:t>Determining eligibility and level of care for children under the age of 21 for the following Medicaid long-term care services:</a:t>
            </a:r>
            <a:endParaRPr lang="en-US" sz="2600"/>
          </a:p>
          <a:p>
            <a:pPr marL="914400" lvl="1">
              <a:lnSpc>
                <a:spcPct val="110000"/>
              </a:lnSpc>
              <a:spcBef>
                <a:spcPts val="600"/>
              </a:spcBef>
              <a:buFont typeface="Courier New" panose="02070309020205020404" pitchFamily="49" charset="0"/>
              <a:buChar char="o"/>
            </a:pPr>
            <a:r>
              <a:rPr lang="en-US" sz="2400">
                <a:latin typeface="Arial"/>
                <a:cs typeface="Arial"/>
              </a:rPr>
              <a:t>     Medical Foster Care </a:t>
            </a:r>
            <a:endParaRPr lang="en-US" sz="2400">
              <a:latin typeface="Arial"/>
            </a:endParaRPr>
          </a:p>
          <a:p>
            <a:pPr marL="914400" lvl="1">
              <a:lnSpc>
                <a:spcPct val="110000"/>
              </a:lnSpc>
              <a:spcBef>
                <a:spcPts val="600"/>
              </a:spcBef>
              <a:buFont typeface="Courier New" panose="02070309020205020404" pitchFamily="49" charset="0"/>
              <a:buChar char="o"/>
            </a:pPr>
            <a:r>
              <a:rPr lang="en-US" sz="2400">
                <a:latin typeface="Arial"/>
                <a:cs typeface="Arial"/>
              </a:rPr>
              <a:t>     Nursing Facility </a:t>
            </a:r>
            <a:endParaRPr lang="en-US" sz="2400">
              <a:latin typeface="Arial"/>
            </a:endParaRPr>
          </a:p>
          <a:p>
            <a:pPr marL="914400" lvl="1">
              <a:lnSpc>
                <a:spcPct val="110000"/>
              </a:lnSpc>
              <a:spcBef>
                <a:spcPts val="600"/>
              </a:spcBef>
              <a:buFont typeface="Courier New" panose="02070309020205020404" pitchFamily="49" charset="0"/>
              <a:buChar char="o"/>
            </a:pPr>
            <a:r>
              <a:rPr lang="en-US" sz="2400">
                <a:latin typeface="Arial"/>
                <a:cs typeface="Arial"/>
              </a:rPr>
              <a:t>     Model Waiver </a:t>
            </a:r>
          </a:p>
          <a:p>
            <a:pPr marL="457200" indent="-457200">
              <a:lnSpc>
                <a:spcPct val="110000"/>
              </a:lnSpc>
              <a:spcBef>
                <a:spcPts val="600"/>
              </a:spcBef>
              <a:buFont typeface="Arial"/>
              <a:buChar char="•"/>
            </a:pPr>
            <a:r>
              <a:rPr lang="en-US" sz="2600">
                <a:cs typeface="Arial"/>
              </a:rPr>
              <a:t>Involving the parent/family/legal representative in the CMAT staffing process</a:t>
            </a:r>
          </a:p>
          <a:p>
            <a:pPr marL="457200" indent="-457200">
              <a:lnSpc>
                <a:spcPct val="110000"/>
              </a:lnSpc>
              <a:spcBef>
                <a:spcPts val="600"/>
              </a:spcBef>
              <a:buFont typeface="Arial"/>
              <a:buChar char="•"/>
            </a:pPr>
            <a:r>
              <a:rPr lang="en-US" sz="2600">
                <a:cs typeface="Arial"/>
              </a:rPr>
              <a:t>Facilitating discussion on community-based resources and services available to support client needs</a:t>
            </a:r>
            <a:endParaRPr lang="en-US" sz="2600"/>
          </a:p>
        </p:txBody>
      </p:sp>
      <p:sp>
        <p:nvSpPr>
          <p:cNvPr id="3" name="Title 2">
            <a:extLst>
              <a:ext uri="{FF2B5EF4-FFF2-40B4-BE49-F238E27FC236}">
                <a16:creationId xmlns:a16="http://schemas.microsoft.com/office/drawing/2014/main" id="{F4FD65C9-6EFF-0466-A0DE-CE5ECAF29DA1}"/>
              </a:ext>
            </a:extLst>
          </p:cNvPr>
          <p:cNvSpPr>
            <a:spLocks noGrp="1"/>
          </p:cNvSpPr>
          <p:nvPr>
            <p:ph type="title"/>
          </p:nvPr>
        </p:nvSpPr>
        <p:spPr/>
        <p:txBody>
          <a:bodyPr/>
          <a:lstStyle/>
          <a:p>
            <a:r>
              <a:rPr lang="en-US">
                <a:latin typeface="Arial Black"/>
              </a:rPr>
              <a:t>Program Overview</a:t>
            </a:r>
            <a:endParaRPr lang="en-US"/>
          </a:p>
        </p:txBody>
      </p:sp>
    </p:spTree>
    <p:extLst>
      <p:ext uri="{BB962C8B-B14F-4D97-AF65-F5344CB8AC3E}">
        <p14:creationId xmlns:p14="http://schemas.microsoft.com/office/powerpoint/2010/main" val="2084354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3AE8C6-D1B8-CE7B-3C77-83B8553E814D}"/>
              </a:ext>
            </a:extLst>
          </p:cNvPr>
          <p:cNvSpPr>
            <a:spLocks noGrp="1"/>
          </p:cNvSpPr>
          <p:nvPr>
            <p:ph type="title"/>
          </p:nvPr>
        </p:nvSpPr>
        <p:spPr>
          <a:xfrm>
            <a:off x="680321" y="237061"/>
            <a:ext cx="11340044" cy="1080938"/>
          </a:xfrm>
        </p:spPr>
        <p:txBody>
          <a:bodyPr>
            <a:normAutofit/>
          </a:bodyPr>
          <a:lstStyle/>
          <a:p>
            <a:r>
              <a:rPr lang="fr-FR"/>
              <a:t>Dimension Four, </a:t>
            </a:r>
            <a:r>
              <a:rPr lang="fr-FR" err="1"/>
              <a:t>continued</a:t>
            </a:r>
            <a:endParaRPr lang="en-US"/>
          </a:p>
        </p:txBody>
      </p:sp>
      <p:pic>
        <p:nvPicPr>
          <p:cNvPr id="9" name="Picture 8">
            <a:extLst>
              <a:ext uri="{FF2B5EF4-FFF2-40B4-BE49-F238E27FC236}">
                <a16:creationId xmlns:a16="http://schemas.microsoft.com/office/drawing/2014/main" id="{7D5D3EA2-882B-21A8-E007-55DEBC2C6792}"/>
              </a:ext>
            </a:extLst>
          </p:cNvPr>
          <p:cNvPicPr>
            <a:picLocks noChangeAspect="1"/>
          </p:cNvPicPr>
          <p:nvPr/>
        </p:nvPicPr>
        <p:blipFill>
          <a:blip r:embed="rId2"/>
          <a:stretch>
            <a:fillRect/>
          </a:stretch>
        </p:blipFill>
        <p:spPr>
          <a:xfrm>
            <a:off x="1055660" y="1630290"/>
            <a:ext cx="10080680" cy="4439270"/>
          </a:xfrm>
          <a:prstGeom prst="rect">
            <a:avLst/>
          </a:prstGeom>
          <a:ln w="28575">
            <a:solidFill>
              <a:srgbClr val="F77F00"/>
            </a:solidFill>
          </a:ln>
        </p:spPr>
      </p:pic>
    </p:spTree>
    <p:extLst>
      <p:ext uri="{BB962C8B-B14F-4D97-AF65-F5344CB8AC3E}">
        <p14:creationId xmlns:p14="http://schemas.microsoft.com/office/powerpoint/2010/main" val="280009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2F3009-5C7A-094D-9007-55ACAECB0DFE}"/>
              </a:ext>
            </a:extLst>
          </p:cNvPr>
          <p:cNvSpPr>
            <a:spLocks noGrp="1"/>
          </p:cNvSpPr>
          <p:nvPr>
            <p:ph idx="1"/>
          </p:nvPr>
        </p:nvSpPr>
        <p:spPr>
          <a:xfrm>
            <a:off x="527020" y="1839528"/>
            <a:ext cx="11194826" cy="2278711"/>
          </a:xfrm>
        </p:spPr>
        <p:txBody>
          <a:bodyPr vert="horz" lIns="91440" tIns="45720" rIns="91440" bIns="45720" rtlCol="0" anchor="t">
            <a:noAutofit/>
          </a:bodyPr>
          <a:lstStyle/>
          <a:p>
            <a:pPr marL="457200" indent="-457200">
              <a:lnSpc>
                <a:spcPct val="100000"/>
              </a:lnSpc>
              <a:spcAft>
                <a:spcPts val="600"/>
              </a:spcAft>
              <a:buFont typeface="Arial" panose="020B0604020202020204" pitchFamily="34" charset="0"/>
              <a:buChar char="•"/>
            </a:pPr>
            <a:r>
              <a:rPr lang="en-US" sz="2200" dirty="0">
                <a:cs typeface="Arial"/>
              </a:rPr>
              <a:t>Personal care ratings are based on required care related to the child’s clinical conditions, including co-occurring conditions that prevent the child from functioning at an age-appropriate level for personal care needs as well as activities of daily living.</a:t>
            </a:r>
          </a:p>
          <a:p>
            <a:pPr marL="457200" indent="-457200">
              <a:lnSpc>
                <a:spcPct val="100000"/>
              </a:lnSpc>
              <a:spcAft>
                <a:spcPts val="600"/>
              </a:spcAft>
              <a:buFont typeface="Arial" panose="020B0604020202020204" pitchFamily="34" charset="0"/>
              <a:buChar char="•"/>
            </a:pPr>
            <a:r>
              <a:rPr lang="en-US" sz="2200" dirty="0">
                <a:cs typeface="Arial"/>
              </a:rPr>
              <a:t>Category determination is calculated according to the extent to which the child’s personal care needs are more than that of a developmentally age-appropriate child, and not on the personal care and activities of daily living needs that are typically deemed chronologically developmentally appropriate.</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endParaRPr lang="en-US" sz="2200" dirty="0"/>
          </a:p>
        </p:txBody>
      </p:sp>
      <p:sp>
        <p:nvSpPr>
          <p:cNvPr id="3" name="Title 2">
            <a:extLst>
              <a:ext uri="{FF2B5EF4-FFF2-40B4-BE49-F238E27FC236}">
                <a16:creationId xmlns:a16="http://schemas.microsoft.com/office/drawing/2014/main" id="{66B01793-74B9-9004-496E-17E5F8730DF9}"/>
              </a:ext>
            </a:extLst>
          </p:cNvPr>
          <p:cNvSpPr>
            <a:spLocks noGrp="1"/>
          </p:cNvSpPr>
          <p:nvPr>
            <p:ph type="title"/>
          </p:nvPr>
        </p:nvSpPr>
        <p:spPr/>
        <p:txBody>
          <a:bodyPr>
            <a:normAutofit/>
          </a:bodyPr>
          <a:lstStyle/>
          <a:p>
            <a:r>
              <a:rPr lang="en-US"/>
              <a:t>Dimension Five</a:t>
            </a:r>
          </a:p>
        </p:txBody>
      </p:sp>
      <p:pic>
        <p:nvPicPr>
          <p:cNvPr id="4" name="object 3">
            <a:extLst>
              <a:ext uri="{FF2B5EF4-FFF2-40B4-BE49-F238E27FC236}">
                <a16:creationId xmlns:a16="http://schemas.microsoft.com/office/drawing/2014/main" id="{A7E81B56-E1E0-952F-3A55-01C914275D7C}"/>
              </a:ext>
            </a:extLst>
          </p:cNvPr>
          <p:cNvPicPr/>
          <p:nvPr/>
        </p:nvPicPr>
        <p:blipFill>
          <a:blip r:embed="rId2" cstate="print"/>
          <a:stretch>
            <a:fillRect/>
          </a:stretch>
        </p:blipFill>
        <p:spPr>
          <a:xfrm>
            <a:off x="2414061" y="4408956"/>
            <a:ext cx="7420743" cy="2283421"/>
          </a:xfrm>
          <a:prstGeom prst="rect">
            <a:avLst/>
          </a:prstGeom>
          <a:ln w="28575">
            <a:solidFill>
              <a:srgbClr val="F77F00"/>
            </a:solidFill>
          </a:ln>
          <a:effectLst/>
        </p:spPr>
      </p:pic>
      <p:sp>
        <p:nvSpPr>
          <p:cNvPr id="5" name="TextBox 4">
            <a:extLst>
              <a:ext uri="{FF2B5EF4-FFF2-40B4-BE49-F238E27FC236}">
                <a16:creationId xmlns:a16="http://schemas.microsoft.com/office/drawing/2014/main" id="{EFEC374A-6912-BF10-C1EB-D1CE8F4784BE}"/>
              </a:ext>
            </a:extLst>
          </p:cNvPr>
          <p:cNvSpPr txBox="1"/>
          <p:nvPr/>
        </p:nvSpPr>
        <p:spPr>
          <a:xfrm>
            <a:off x="470154" y="1377863"/>
            <a:ext cx="83924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A0AF"/>
                </a:solidFill>
                <a:cs typeface="Arial"/>
              </a:rPr>
              <a:t>5. Personal Care Needs</a:t>
            </a:r>
          </a:p>
        </p:txBody>
      </p:sp>
    </p:spTree>
    <p:extLst>
      <p:ext uri="{BB962C8B-B14F-4D97-AF65-F5344CB8AC3E}">
        <p14:creationId xmlns:p14="http://schemas.microsoft.com/office/powerpoint/2010/main" val="415925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41082-12BF-0B0A-8776-67D0AF73C8C0}"/>
              </a:ext>
            </a:extLst>
          </p:cNvPr>
          <p:cNvSpPr>
            <a:spLocks noGrp="1"/>
          </p:cNvSpPr>
          <p:nvPr>
            <p:ph type="title"/>
          </p:nvPr>
        </p:nvSpPr>
        <p:spPr/>
        <p:txBody>
          <a:bodyPr>
            <a:normAutofit/>
          </a:bodyPr>
          <a:lstStyle/>
          <a:p>
            <a:r>
              <a:rPr lang="en-US"/>
              <a:t>Dimension Five, continued</a:t>
            </a:r>
          </a:p>
        </p:txBody>
      </p:sp>
      <p:pic>
        <p:nvPicPr>
          <p:cNvPr id="9" name="Picture 8">
            <a:extLst>
              <a:ext uri="{FF2B5EF4-FFF2-40B4-BE49-F238E27FC236}">
                <a16:creationId xmlns:a16="http://schemas.microsoft.com/office/drawing/2014/main" id="{EC7E428E-3E67-0906-EA99-867E40C07674}"/>
              </a:ext>
            </a:extLst>
          </p:cNvPr>
          <p:cNvPicPr>
            <a:picLocks noChangeAspect="1"/>
          </p:cNvPicPr>
          <p:nvPr/>
        </p:nvPicPr>
        <p:blipFill>
          <a:blip r:embed="rId2"/>
          <a:stretch>
            <a:fillRect/>
          </a:stretch>
        </p:blipFill>
        <p:spPr>
          <a:xfrm>
            <a:off x="925047" y="5699103"/>
            <a:ext cx="3932261" cy="358171"/>
          </a:xfrm>
          <a:prstGeom prst="rect">
            <a:avLst/>
          </a:prstGeom>
        </p:spPr>
      </p:pic>
      <p:pic>
        <p:nvPicPr>
          <p:cNvPr id="11" name="Picture 10">
            <a:extLst>
              <a:ext uri="{FF2B5EF4-FFF2-40B4-BE49-F238E27FC236}">
                <a16:creationId xmlns:a16="http://schemas.microsoft.com/office/drawing/2014/main" id="{78F7D89A-7364-41B0-73E9-DA27E80A5196}"/>
              </a:ext>
            </a:extLst>
          </p:cNvPr>
          <p:cNvPicPr>
            <a:picLocks noChangeAspect="1"/>
          </p:cNvPicPr>
          <p:nvPr/>
        </p:nvPicPr>
        <p:blipFill>
          <a:blip r:embed="rId3"/>
          <a:stretch>
            <a:fillRect/>
          </a:stretch>
        </p:blipFill>
        <p:spPr>
          <a:xfrm>
            <a:off x="981912" y="1602781"/>
            <a:ext cx="10285041" cy="4096322"/>
          </a:xfrm>
          <a:prstGeom prst="rect">
            <a:avLst/>
          </a:prstGeom>
          <a:ln w="28575">
            <a:solidFill>
              <a:srgbClr val="F77F00"/>
            </a:solidFill>
          </a:ln>
          <a:effectLst/>
        </p:spPr>
      </p:pic>
    </p:spTree>
    <p:extLst>
      <p:ext uri="{BB962C8B-B14F-4D97-AF65-F5344CB8AC3E}">
        <p14:creationId xmlns:p14="http://schemas.microsoft.com/office/powerpoint/2010/main" val="2446749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BE211F-E68C-417A-DB36-1BA0B2582A3D}"/>
              </a:ext>
            </a:extLst>
          </p:cNvPr>
          <p:cNvSpPr>
            <a:spLocks noGrp="1"/>
          </p:cNvSpPr>
          <p:nvPr>
            <p:ph idx="1"/>
          </p:nvPr>
        </p:nvSpPr>
        <p:spPr>
          <a:xfrm>
            <a:off x="680321" y="1516856"/>
            <a:ext cx="10888224" cy="4003690"/>
          </a:xfrm>
        </p:spPr>
        <p:txBody>
          <a:bodyPr>
            <a:normAutofit/>
          </a:bodyPr>
          <a:lstStyle/>
          <a:p>
            <a:pPr marL="457200" indent="-457200">
              <a:lnSpc>
                <a:spcPct val="100000"/>
              </a:lnSpc>
              <a:spcAft>
                <a:spcPts val="600"/>
              </a:spcAft>
              <a:buFont typeface="Arial" panose="020B0604020202020204" pitchFamily="34" charset="0"/>
              <a:buChar char="•"/>
            </a:pPr>
            <a:r>
              <a:rPr lang="en-US" sz="2400" dirty="0"/>
              <a:t>After completing the tool, add the scores across each of the five dimensions. Compare the total score with the range of scores noted in this section of the tool.</a:t>
            </a:r>
          </a:p>
          <a:p>
            <a:pPr marL="457200" indent="-457200">
              <a:lnSpc>
                <a:spcPct val="100000"/>
              </a:lnSpc>
              <a:spcAft>
                <a:spcPts val="600"/>
              </a:spcAft>
              <a:buFont typeface="Arial" panose="020B0604020202020204" pitchFamily="34" charset="0"/>
              <a:buChar char="•"/>
            </a:pPr>
            <a:r>
              <a:rPr lang="en-US" sz="2400" dirty="0"/>
              <a:t>Review the definitions of each of the LOCs for the child and the caregiver and compare with the LOC determination based upon the tool score. </a:t>
            </a:r>
          </a:p>
          <a:p>
            <a:pPr marL="457200" indent="-457200">
              <a:lnSpc>
                <a:spcPct val="100000"/>
              </a:lnSpc>
              <a:spcAft>
                <a:spcPts val="600"/>
              </a:spcAft>
              <a:buFont typeface="Arial" panose="020B0604020202020204" pitchFamily="34" charset="0"/>
              <a:buChar char="•"/>
            </a:pPr>
            <a:r>
              <a:rPr lang="en-US" sz="2400" dirty="0"/>
              <a:t>Confirm that the corresponding definition of the resulting tool score describes the child’s clinical conditions and needs.</a:t>
            </a:r>
          </a:p>
        </p:txBody>
      </p:sp>
      <p:sp>
        <p:nvSpPr>
          <p:cNvPr id="3" name="Title 2">
            <a:extLst>
              <a:ext uri="{FF2B5EF4-FFF2-40B4-BE49-F238E27FC236}">
                <a16:creationId xmlns:a16="http://schemas.microsoft.com/office/drawing/2014/main" id="{0CDDE199-8D97-873F-1558-3C5888372818}"/>
              </a:ext>
            </a:extLst>
          </p:cNvPr>
          <p:cNvSpPr>
            <a:spLocks noGrp="1"/>
          </p:cNvSpPr>
          <p:nvPr>
            <p:ph type="title"/>
          </p:nvPr>
        </p:nvSpPr>
        <p:spPr/>
        <p:txBody>
          <a:bodyPr/>
          <a:lstStyle/>
          <a:p>
            <a:r>
              <a:rPr lang="en-US"/>
              <a:t>LOC Tool Scoring</a:t>
            </a:r>
          </a:p>
        </p:txBody>
      </p:sp>
    </p:spTree>
    <p:extLst>
      <p:ext uri="{BB962C8B-B14F-4D97-AF65-F5344CB8AC3E}">
        <p14:creationId xmlns:p14="http://schemas.microsoft.com/office/powerpoint/2010/main" val="40965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10EA3-D523-D96E-3FAD-C12D321D4786}"/>
              </a:ext>
            </a:extLst>
          </p:cNvPr>
          <p:cNvSpPr>
            <a:spLocks noGrp="1"/>
          </p:cNvSpPr>
          <p:nvPr>
            <p:ph type="title"/>
          </p:nvPr>
        </p:nvSpPr>
        <p:spPr/>
        <p:txBody>
          <a:bodyPr>
            <a:normAutofit/>
          </a:bodyPr>
          <a:lstStyle/>
          <a:p>
            <a:r>
              <a:rPr lang="en-US"/>
              <a:t>LOC Tool Scoring</a:t>
            </a:r>
          </a:p>
        </p:txBody>
      </p:sp>
      <p:pic>
        <p:nvPicPr>
          <p:cNvPr id="7" name="Picture 6">
            <a:extLst>
              <a:ext uri="{FF2B5EF4-FFF2-40B4-BE49-F238E27FC236}">
                <a16:creationId xmlns:a16="http://schemas.microsoft.com/office/drawing/2014/main" id="{E6541840-327A-687B-6D98-406B367665E8}"/>
              </a:ext>
            </a:extLst>
          </p:cNvPr>
          <p:cNvPicPr>
            <a:picLocks noChangeAspect="1"/>
          </p:cNvPicPr>
          <p:nvPr/>
        </p:nvPicPr>
        <p:blipFill>
          <a:blip r:embed="rId2"/>
          <a:stretch>
            <a:fillRect/>
          </a:stretch>
        </p:blipFill>
        <p:spPr>
          <a:xfrm>
            <a:off x="2029812" y="1469616"/>
            <a:ext cx="8189241" cy="2780089"/>
          </a:xfrm>
          <a:prstGeom prst="rect">
            <a:avLst/>
          </a:prstGeom>
          <a:ln>
            <a:noFill/>
          </a:ln>
          <a:effectLst/>
        </p:spPr>
      </p:pic>
      <p:pic>
        <p:nvPicPr>
          <p:cNvPr id="9" name="Picture 8">
            <a:extLst>
              <a:ext uri="{FF2B5EF4-FFF2-40B4-BE49-F238E27FC236}">
                <a16:creationId xmlns:a16="http://schemas.microsoft.com/office/drawing/2014/main" id="{36E9DB16-70B7-DA7B-2511-CC12683CAAEB}"/>
              </a:ext>
            </a:extLst>
          </p:cNvPr>
          <p:cNvPicPr>
            <a:picLocks noChangeAspect="1"/>
          </p:cNvPicPr>
          <p:nvPr/>
        </p:nvPicPr>
        <p:blipFill>
          <a:blip r:embed="rId3"/>
          <a:stretch>
            <a:fillRect/>
          </a:stretch>
        </p:blipFill>
        <p:spPr>
          <a:xfrm>
            <a:off x="1964113" y="4272730"/>
            <a:ext cx="8263773" cy="2342380"/>
          </a:xfrm>
          <a:prstGeom prst="rect">
            <a:avLst/>
          </a:prstGeom>
          <a:ln>
            <a:noFill/>
          </a:ln>
          <a:effectLst/>
        </p:spPr>
      </p:pic>
    </p:spTree>
    <p:extLst>
      <p:ext uri="{BB962C8B-B14F-4D97-AF65-F5344CB8AC3E}">
        <p14:creationId xmlns:p14="http://schemas.microsoft.com/office/powerpoint/2010/main" val="3020245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0CB0D3-A754-F56D-A366-D3A72BAA424C}"/>
              </a:ext>
            </a:extLst>
          </p:cNvPr>
          <p:cNvSpPr>
            <a:spLocks noGrp="1"/>
          </p:cNvSpPr>
          <p:nvPr>
            <p:ph idx="1"/>
          </p:nvPr>
        </p:nvSpPr>
        <p:spPr>
          <a:xfrm>
            <a:off x="618174" y="1732156"/>
            <a:ext cx="10950371" cy="4546517"/>
          </a:xfrm>
        </p:spPr>
        <p:txBody>
          <a:bodyPr vert="horz" lIns="91440" tIns="45720" rIns="91440" bIns="45720" rtlCol="0" anchor="t">
            <a:noAutofit/>
          </a:bodyPr>
          <a:lstStyle/>
          <a:p>
            <a:pPr marL="457200" indent="-457200">
              <a:buFont typeface="Arial" panose="020B0604020202020204" pitchFamily="34" charset="0"/>
              <a:buChar char="•"/>
            </a:pPr>
            <a:r>
              <a:rPr lang="en-US" sz="2400">
                <a:cs typeface="Arial"/>
              </a:rPr>
              <a:t>Quality of the medical and psychosocial assessment and the additional information provided by CMAT attendees are critical to the success of the CMAT process.</a:t>
            </a:r>
          </a:p>
          <a:p>
            <a:pPr marL="457200" indent="-457200">
              <a:buFont typeface="Arial" panose="020B0604020202020204" pitchFamily="34" charset="0"/>
              <a:buChar char="•"/>
            </a:pPr>
            <a:endParaRPr lang="en-US" sz="2400">
              <a:cs typeface="Arial"/>
            </a:endParaRPr>
          </a:p>
          <a:p>
            <a:pPr marL="457200" indent="-457200">
              <a:buFont typeface="Arial" panose="020B0604020202020204" pitchFamily="34" charset="0"/>
              <a:buChar char="•"/>
            </a:pPr>
            <a:r>
              <a:rPr lang="en-US" sz="2400">
                <a:cs typeface="Arial"/>
              </a:rPr>
              <a:t>Tolerance to delay, the observation, assessment, and documentation and the personal care domains are the areas that are open to interpretation.</a:t>
            </a:r>
          </a:p>
          <a:p>
            <a:pPr marL="457200" indent="-457200">
              <a:buFont typeface="Arial" panose="020B0604020202020204" pitchFamily="34" charset="0"/>
              <a:buChar char="•"/>
            </a:pPr>
            <a:endParaRPr lang="en-US" sz="2400">
              <a:cs typeface="Arial"/>
            </a:endParaRPr>
          </a:p>
          <a:p>
            <a:pPr marL="457200" indent="-457200">
              <a:buFont typeface="Arial" panose="020B0604020202020204" pitchFamily="34" charset="0"/>
              <a:buChar char="•"/>
            </a:pPr>
            <a:r>
              <a:rPr lang="en-US" sz="2400">
                <a:cs typeface="Arial"/>
              </a:rPr>
              <a:t>CMAT members may disagree from time to time on scoring.</a:t>
            </a:r>
          </a:p>
          <a:p>
            <a:pPr marL="457200" indent="-457200">
              <a:buFont typeface="Arial" panose="020B0604020202020204" pitchFamily="34" charset="0"/>
              <a:buChar char="•"/>
            </a:pPr>
            <a:endParaRPr lang="en-US" sz="2400">
              <a:cs typeface="Arial"/>
            </a:endParaRPr>
          </a:p>
          <a:p>
            <a:pPr marL="457200" indent="-457200">
              <a:buFont typeface="Arial" panose="020B0604020202020204" pitchFamily="34" charset="0"/>
              <a:buChar char="•"/>
            </a:pPr>
            <a:r>
              <a:rPr lang="en-US" sz="2400">
                <a:cs typeface="Arial"/>
              </a:rPr>
              <a:t>Each child and situation must be considered individually.</a:t>
            </a:r>
          </a:p>
          <a:p>
            <a:pPr marL="457200" indent="-457200">
              <a:buFont typeface="Arial" panose="020B0604020202020204" pitchFamily="34" charset="0"/>
              <a:buChar char="•"/>
            </a:pPr>
            <a:endParaRPr lang="en-US" sz="2400">
              <a:cs typeface="Arial"/>
            </a:endParaRPr>
          </a:p>
          <a:p>
            <a:pPr marL="457200" indent="-457200">
              <a:buFont typeface="Arial" panose="020B0604020202020204" pitchFamily="34" charset="0"/>
              <a:buChar char="•"/>
            </a:pPr>
            <a:r>
              <a:rPr lang="en-US" sz="2400">
                <a:cs typeface="Arial"/>
              </a:rPr>
              <a:t>Stability is the sole responsibility of the CMAT medical director.</a:t>
            </a:r>
          </a:p>
        </p:txBody>
      </p:sp>
      <p:sp>
        <p:nvSpPr>
          <p:cNvPr id="3" name="Title 2">
            <a:extLst>
              <a:ext uri="{FF2B5EF4-FFF2-40B4-BE49-F238E27FC236}">
                <a16:creationId xmlns:a16="http://schemas.microsoft.com/office/drawing/2014/main" id="{8E268314-BC1C-DBAF-A698-610FAF25E0EE}"/>
              </a:ext>
            </a:extLst>
          </p:cNvPr>
          <p:cNvSpPr>
            <a:spLocks noGrp="1"/>
          </p:cNvSpPr>
          <p:nvPr>
            <p:ph type="title"/>
          </p:nvPr>
        </p:nvSpPr>
        <p:spPr/>
        <p:txBody>
          <a:bodyPr>
            <a:normAutofit/>
          </a:bodyPr>
          <a:lstStyle/>
          <a:p>
            <a:r>
              <a:rPr lang="en-US"/>
              <a:t>Challenges to Determining an LOC</a:t>
            </a:r>
          </a:p>
        </p:txBody>
      </p:sp>
    </p:spTree>
    <p:extLst>
      <p:ext uri="{BB962C8B-B14F-4D97-AF65-F5344CB8AC3E}">
        <p14:creationId xmlns:p14="http://schemas.microsoft.com/office/powerpoint/2010/main" val="2211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FE46-FA70-03B2-DFB9-1536235361BA}"/>
              </a:ext>
            </a:extLst>
          </p:cNvPr>
          <p:cNvSpPr>
            <a:spLocks noGrp="1"/>
          </p:cNvSpPr>
          <p:nvPr>
            <p:ph type="ctrTitle" idx="4294967295"/>
          </p:nvPr>
        </p:nvSpPr>
        <p:spPr>
          <a:xfrm>
            <a:off x="1844675" y="2318267"/>
            <a:ext cx="8502650" cy="1373188"/>
          </a:xfrm>
        </p:spPr>
        <p:txBody>
          <a:bodyPr>
            <a:noAutofit/>
          </a:bodyPr>
          <a:lstStyle/>
          <a:p>
            <a:pPr algn="ctr"/>
            <a:r>
              <a:rPr lang="en-US" sz="5500">
                <a:solidFill>
                  <a:srgbClr val="F77F00"/>
                </a:solidFill>
              </a:rPr>
              <a:t>Medical Foster Care</a:t>
            </a:r>
            <a:br>
              <a:rPr lang="en-US" sz="5500">
                <a:solidFill>
                  <a:srgbClr val="F77F00"/>
                </a:solidFill>
              </a:rPr>
            </a:br>
            <a:r>
              <a:rPr lang="en-US" sz="5500" b="1">
                <a:solidFill>
                  <a:srgbClr val="00A0AF"/>
                </a:solidFill>
                <a:latin typeface="+mn-lt"/>
              </a:rPr>
              <a:t>LOC Case Studies</a:t>
            </a:r>
          </a:p>
        </p:txBody>
      </p:sp>
    </p:spTree>
    <p:extLst>
      <p:ext uri="{BB962C8B-B14F-4D97-AF65-F5344CB8AC3E}">
        <p14:creationId xmlns:p14="http://schemas.microsoft.com/office/powerpoint/2010/main" val="3612981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5978FE-4E3D-DEF6-6DA6-873848289D44}"/>
              </a:ext>
            </a:extLst>
          </p:cNvPr>
          <p:cNvSpPr>
            <a:spLocks noGrp="1"/>
          </p:cNvSpPr>
          <p:nvPr>
            <p:ph idx="1"/>
          </p:nvPr>
        </p:nvSpPr>
        <p:spPr>
          <a:xfrm>
            <a:off x="618175" y="1515577"/>
            <a:ext cx="10950370" cy="4816163"/>
          </a:xfrm>
        </p:spPr>
        <p:txBody>
          <a:bodyPr>
            <a:noAutofit/>
          </a:bodyPr>
          <a:lstStyle/>
          <a:p>
            <a:r>
              <a:rPr lang="en-US" sz="2200"/>
              <a:t>Jimmy Jones is a six-year-old with diabetes mellitus that was just diagnosed two years ago. He gets routine insulin twice a day and as-needed doses depending on his blood sugar. He must have his blood sugar checked before meals and at bedtime routinely. </a:t>
            </a:r>
          </a:p>
          <a:p>
            <a:endParaRPr lang="en-US" sz="2200"/>
          </a:p>
          <a:p>
            <a:r>
              <a:rPr lang="en-US" sz="2200"/>
              <a:t>He has lots of highs and lows and does not always eat what he is supposed to at school. He has been hospitalized twice in the past six months for diabetic ketoacidosis, but not since going into foster care. He also has exercise-induced asthma and uses his inhaler before playing outside.</a:t>
            </a:r>
          </a:p>
          <a:p>
            <a:endParaRPr lang="en-US" sz="2200"/>
          </a:p>
          <a:p>
            <a:r>
              <a:rPr lang="en-US" sz="2200"/>
              <a:t>He is independent in his activities of daily living other than needing occasional reminders to brush his teeth or take a shower. He is in the first grade and doing well in school. He has three visits per week with his parents, with the goal of reunification. He is often very hyperactive and upset when he returns from family visits.</a:t>
            </a:r>
          </a:p>
          <a:p>
            <a:endParaRPr lang="en-US" sz="2200"/>
          </a:p>
          <a:p>
            <a:pPr algn="ctr"/>
            <a:r>
              <a:rPr lang="en-US" sz="2200" b="1">
                <a:solidFill>
                  <a:srgbClr val="F77F00"/>
                </a:solidFill>
              </a:rPr>
              <a:t>How would you score this child?</a:t>
            </a:r>
          </a:p>
        </p:txBody>
      </p:sp>
      <p:sp>
        <p:nvSpPr>
          <p:cNvPr id="3" name="Title 2">
            <a:extLst>
              <a:ext uri="{FF2B5EF4-FFF2-40B4-BE49-F238E27FC236}">
                <a16:creationId xmlns:a16="http://schemas.microsoft.com/office/drawing/2014/main" id="{F185826B-4FB4-E324-3044-85DF48D7C469}"/>
              </a:ext>
            </a:extLst>
          </p:cNvPr>
          <p:cNvSpPr>
            <a:spLocks noGrp="1"/>
          </p:cNvSpPr>
          <p:nvPr>
            <p:ph type="title"/>
          </p:nvPr>
        </p:nvSpPr>
        <p:spPr/>
        <p:txBody>
          <a:bodyPr/>
          <a:lstStyle/>
          <a:p>
            <a:r>
              <a:rPr lang="en-US">
                <a:latin typeface="Arial Black"/>
              </a:rPr>
              <a:t>Medical Foster Care Case Study #1 </a:t>
            </a:r>
          </a:p>
        </p:txBody>
      </p:sp>
    </p:spTree>
    <p:extLst>
      <p:ext uri="{BB962C8B-B14F-4D97-AF65-F5344CB8AC3E}">
        <p14:creationId xmlns:p14="http://schemas.microsoft.com/office/powerpoint/2010/main" val="2548348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EF2BA-4ED1-3AFA-5C15-ABCF205B190F}"/>
              </a:ext>
            </a:extLst>
          </p:cNvPr>
          <p:cNvSpPr>
            <a:spLocks noGrp="1"/>
          </p:cNvSpPr>
          <p:nvPr>
            <p:ph type="title"/>
          </p:nvPr>
        </p:nvSpPr>
        <p:spPr>
          <a:xfrm>
            <a:off x="680321" y="237061"/>
            <a:ext cx="11177142" cy="1080938"/>
          </a:xfrm>
        </p:spPr>
        <p:txBody>
          <a:bodyPr>
            <a:normAutofit fontScale="90000"/>
          </a:bodyPr>
          <a:lstStyle/>
          <a:p>
            <a:r>
              <a:rPr lang="en-US">
                <a:latin typeface="Arial Black"/>
              </a:rPr>
              <a:t>Medical Foster Care Case Study #1 Results</a:t>
            </a:r>
          </a:p>
        </p:txBody>
      </p:sp>
      <p:graphicFrame>
        <p:nvGraphicFramePr>
          <p:cNvPr id="5" name="Table 4">
            <a:extLst>
              <a:ext uri="{FF2B5EF4-FFF2-40B4-BE49-F238E27FC236}">
                <a16:creationId xmlns:a16="http://schemas.microsoft.com/office/drawing/2014/main" id="{FBEF58A1-9B83-7C28-67E9-A85D6BE90BCB}"/>
              </a:ext>
            </a:extLst>
          </p:cNvPr>
          <p:cNvGraphicFramePr>
            <a:graphicFrameLocks noGrp="1"/>
          </p:cNvGraphicFramePr>
          <p:nvPr>
            <p:extLst>
              <p:ext uri="{D42A27DB-BD31-4B8C-83A1-F6EECF244321}">
                <p14:modId xmlns:p14="http://schemas.microsoft.com/office/powerpoint/2010/main" val="3545537456"/>
              </p:ext>
            </p:extLst>
          </p:nvPr>
        </p:nvGraphicFramePr>
        <p:xfrm>
          <a:off x="398807" y="1554553"/>
          <a:ext cx="11394386" cy="5066384"/>
        </p:xfrm>
        <a:graphic>
          <a:graphicData uri="http://schemas.openxmlformats.org/drawingml/2006/table">
            <a:tbl>
              <a:tblPr firstRow="1" bandRow="1">
                <a:tableStyleId>{5C22544A-7EE6-4342-B048-85BDC9FD1C3A}</a:tableStyleId>
              </a:tblPr>
              <a:tblGrid>
                <a:gridCol w="9496042">
                  <a:extLst>
                    <a:ext uri="{9D8B030D-6E8A-4147-A177-3AD203B41FA5}">
                      <a16:colId xmlns:a16="http://schemas.microsoft.com/office/drawing/2014/main" val="2858875158"/>
                    </a:ext>
                  </a:extLst>
                </a:gridCol>
                <a:gridCol w="1898344">
                  <a:extLst>
                    <a:ext uri="{9D8B030D-6E8A-4147-A177-3AD203B41FA5}">
                      <a16:colId xmlns:a16="http://schemas.microsoft.com/office/drawing/2014/main" val="2351314648"/>
                    </a:ext>
                  </a:extLst>
                </a:gridCol>
              </a:tblGrid>
              <a:tr h="86502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Stability: </a:t>
                      </a:r>
                      <a:r>
                        <a:rPr lang="en-US" sz="2000" b="0">
                          <a:solidFill>
                            <a:schemeClr val="tx1"/>
                          </a:solidFill>
                          <a:cs typeface="Arial"/>
                        </a:rPr>
                        <a:t>Child has had two hospital admits in the past six months, but none while in foster care. He is reported to have lots of highs and lows of blood sugar. </a:t>
                      </a:r>
                      <a:endParaRPr lang="en-US" sz="2000" b="0" u="sng">
                        <a:solidFill>
                          <a:schemeClr val="tx1"/>
                        </a:solidFil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B – 6 points</a:t>
                      </a:r>
                    </a:p>
                    <a:p>
                      <a:pPr algn="ctr">
                        <a:lnSpc>
                          <a:spcPct val="90000"/>
                        </a:lnSpc>
                        <a:spcBef>
                          <a:spcPts val="0"/>
                        </a:spcBef>
                        <a:spcAft>
                          <a:spcPts val="0"/>
                        </a:spcAft>
                      </a:pPr>
                      <a:endParaRPr lang="en-US" sz="2000" b="0">
                        <a:solidFill>
                          <a:srgbClr val="F77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1923158"/>
                  </a:ext>
                </a:extLst>
              </a:tr>
              <a:tr h="1235752">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Tolerance to Delay:</a:t>
                      </a:r>
                      <a:r>
                        <a:rPr lang="en-US" sz="2000" b="1">
                          <a:solidFill>
                            <a:schemeClr val="tx1"/>
                          </a:solidFill>
                          <a:cs typeface="Arial"/>
                        </a:rPr>
                        <a:t> </a:t>
                      </a:r>
                      <a:r>
                        <a:rPr lang="en-US" sz="2000" b="0">
                          <a:solidFill>
                            <a:schemeClr val="tx1"/>
                          </a:solidFill>
                          <a:cs typeface="Arial"/>
                        </a:rPr>
                        <a:t>Failure to monitor blood sugar or administer insulin could cause loss of functioning or life. Failure to use inhaler could result in loss of functioning.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C – 6 points</a:t>
                      </a:r>
                    </a:p>
                    <a:p>
                      <a:pPr algn="ctr">
                        <a:lnSpc>
                          <a:spcPct val="90000"/>
                        </a:lnSpc>
                        <a:spcBef>
                          <a:spcPts val="0"/>
                        </a:spcBef>
                        <a:spcAft>
                          <a:spcPts val="0"/>
                        </a:spcAft>
                      </a:pPr>
                      <a:endParaRPr lang="en-US" sz="2000" b="0">
                        <a:solidFill>
                          <a:srgbClr val="F77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454228"/>
                  </a:ext>
                </a:extLst>
              </a:tr>
              <a:tr h="86502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Interventions</a:t>
                      </a:r>
                      <a:r>
                        <a:rPr lang="en-US" sz="2000" b="0">
                          <a:solidFill>
                            <a:schemeClr val="tx1"/>
                          </a:solidFill>
                          <a:cs typeface="Arial"/>
                        </a:rPr>
                        <a:t>: Insulin-dependent diabetic, not controlled for six months. Also, ongoing observation to prevent loss of life.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C – 12 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41892"/>
                  </a:ext>
                </a:extLst>
              </a:tr>
              <a:tr h="86502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Observations:</a:t>
                      </a:r>
                      <a:r>
                        <a:rPr lang="en-US" sz="2000" b="0">
                          <a:solidFill>
                            <a:schemeClr val="tx1"/>
                          </a:solidFill>
                          <a:cs typeface="Arial"/>
                        </a:rPr>
                        <a:t> Must check blood sugar and formulate a plan regarding insulin administration and implement that plan. Needs ongoing observation.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C – 6 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3545446"/>
                  </a:ext>
                </a:extLst>
              </a:tr>
              <a:tr h="617777">
                <a:tc>
                  <a:txBody>
                    <a:bodyPr/>
                    <a:lstStyle/>
                    <a:p>
                      <a:pPr>
                        <a:lnSpc>
                          <a:spcPct val="90000"/>
                        </a:lnSpc>
                        <a:spcBef>
                          <a:spcPts val="0"/>
                        </a:spcBef>
                        <a:spcAft>
                          <a:spcPts val="0"/>
                        </a:spcAft>
                      </a:pPr>
                      <a:r>
                        <a:rPr lang="en-US" sz="2000" b="1">
                          <a:solidFill>
                            <a:srgbClr val="00A0AF"/>
                          </a:solidFill>
                          <a:cs typeface="Arial"/>
                        </a:rPr>
                        <a:t>Personal Care:</a:t>
                      </a:r>
                      <a:r>
                        <a:rPr lang="en-US" sz="2000">
                          <a:solidFill>
                            <a:srgbClr val="00A0AF"/>
                          </a:solidFill>
                          <a:cs typeface="Arial"/>
                        </a:rPr>
                        <a:t> </a:t>
                      </a:r>
                      <a:r>
                        <a:rPr lang="en-US" sz="2000">
                          <a:cs typeface="Arial"/>
                        </a:rPr>
                        <a:t>Age appropriate. </a:t>
                      </a:r>
                      <a:endParaRPr lang="en-US" sz="2000" b="1">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Bef>
                          <a:spcPts val="0"/>
                        </a:spcBef>
                        <a:spcAft>
                          <a:spcPts val="0"/>
                        </a:spcAft>
                      </a:pPr>
                      <a:r>
                        <a:rPr lang="en-US" sz="2000" b="1">
                          <a:solidFill>
                            <a:srgbClr val="F77F00"/>
                          </a:solidFill>
                          <a:cs typeface="Arial"/>
                        </a:rPr>
                        <a:t>0 points</a:t>
                      </a:r>
                      <a:endParaRPr lang="en-US" sz="2000" b="0">
                        <a:solidFill>
                          <a:srgbClr val="F77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2744776"/>
                  </a:ext>
                </a:extLst>
              </a:tr>
              <a:tr h="617777">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chemeClr val="bg1"/>
                          </a:solidFill>
                          <a:cs typeface="Arial"/>
                        </a:rPr>
                        <a:t>Total: 30 points = LOC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7F00"/>
                    </a:solidFill>
                  </a:tcPr>
                </a:tc>
                <a:tc hMerge="1">
                  <a:txBody>
                    <a:bodyPr/>
                    <a:lstStyle/>
                    <a:p>
                      <a:pPr algn="ctr"/>
                      <a:endParaRPr lang="en-US" sz="2200" b="0">
                        <a:solidFill>
                          <a:srgbClr val="F77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5985042"/>
                  </a:ext>
                </a:extLst>
              </a:tr>
            </a:tbl>
          </a:graphicData>
        </a:graphic>
      </p:graphicFrame>
    </p:spTree>
    <p:extLst>
      <p:ext uri="{BB962C8B-B14F-4D97-AF65-F5344CB8AC3E}">
        <p14:creationId xmlns:p14="http://schemas.microsoft.com/office/powerpoint/2010/main" val="2696315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91AA0-F848-3564-8A23-211D14363BDE}"/>
              </a:ext>
            </a:extLst>
          </p:cNvPr>
          <p:cNvSpPr>
            <a:spLocks noGrp="1"/>
          </p:cNvSpPr>
          <p:nvPr>
            <p:ph idx="1"/>
          </p:nvPr>
        </p:nvSpPr>
        <p:spPr>
          <a:xfrm>
            <a:off x="651888" y="1544361"/>
            <a:ext cx="10888224" cy="4461058"/>
          </a:xfrm>
        </p:spPr>
        <p:txBody>
          <a:bodyPr vert="horz" lIns="91440" tIns="45720" rIns="91440" bIns="45720" rtlCol="0" anchor="t">
            <a:noAutofit/>
          </a:bodyPr>
          <a:lstStyle/>
          <a:p>
            <a:r>
              <a:rPr lang="en-US" sz="2300">
                <a:cs typeface="Arial"/>
              </a:rPr>
              <a:t>Susie Loo is a 12-year-old with second-degree burns on her arms, cheek, and perineal area caused by her parent throwing scalding water on her. She has been released from the burn center. She has twice-per-day dressing changes to the burn areas, as well as application of burn garments. She complains of pain with the dressing changes and requires pain medication. </a:t>
            </a:r>
          </a:p>
          <a:p>
            <a:endParaRPr lang="en-US" sz="2300">
              <a:cs typeface="Arial"/>
            </a:endParaRPr>
          </a:p>
          <a:p>
            <a:r>
              <a:rPr lang="en-US" sz="2300">
                <a:cs typeface="Arial"/>
              </a:rPr>
              <a:t>She needs assistance with bathing, dressing, and eating because of the dressings. She is going to physical therapy and occupational therapy three times per week. She is having frequent nightmares about her injuries and is seeing a therapist one time per week.</a:t>
            </a:r>
          </a:p>
          <a:p>
            <a:endParaRPr lang="en-US" sz="2300">
              <a:cs typeface="Arial"/>
            </a:endParaRPr>
          </a:p>
          <a:p>
            <a:r>
              <a:rPr lang="en-US" sz="2300">
                <a:cs typeface="Arial"/>
              </a:rPr>
              <a:t>She is currently on hospital homebound. Her mother is incarcerated and there is no visitation with her mother.</a:t>
            </a:r>
          </a:p>
          <a:p>
            <a:endParaRPr lang="en-US" sz="2300">
              <a:cs typeface="Arial"/>
            </a:endParaRPr>
          </a:p>
          <a:p>
            <a:pPr algn="ctr"/>
            <a:r>
              <a:rPr lang="en-US" sz="2300" b="1">
                <a:solidFill>
                  <a:srgbClr val="F77F00"/>
                </a:solidFill>
                <a:cs typeface="Arial"/>
              </a:rPr>
              <a:t>How would you score this child?</a:t>
            </a:r>
          </a:p>
        </p:txBody>
      </p:sp>
      <p:sp>
        <p:nvSpPr>
          <p:cNvPr id="3" name="Title 2">
            <a:extLst>
              <a:ext uri="{FF2B5EF4-FFF2-40B4-BE49-F238E27FC236}">
                <a16:creationId xmlns:a16="http://schemas.microsoft.com/office/drawing/2014/main" id="{3E48CF1C-D59C-C65C-5F6B-DB613B546A68}"/>
              </a:ext>
            </a:extLst>
          </p:cNvPr>
          <p:cNvSpPr>
            <a:spLocks noGrp="1"/>
          </p:cNvSpPr>
          <p:nvPr>
            <p:ph type="title"/>
          </p:nvPr>
        </p:nvSpPr>
        <p:spPr/>
        <p:txBody>
          <a:bodyPr/>
          <a:lstStyle/>
          <a:p>
            <a:r>
              <a:rPr lang="en-US">
                <a:latin typeface="Arial Black"/>
              </a:rPr>
              <a:t>Medical Foster Care Case Study #2 </a:t>
            </a:r>
          </a:p>
        </p:txBody>
      </p:sp>
    </p:spTree>
    <p:extLst>
      <p:ext uri="{BB962C8B-B14F-4D97-AF65-F5344CB8AC3E}">
        <p14:creationId xmlns:p14="http://schemas.microsoft.com/office/powerpoint/2010/main" val="267680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8F04CC-026C-BE0C-4258-4C67D9688A79}"/>
              </a:ext>
            </a:extLst>
          </p:cNvPr>
          <p:cNvSpPr>
            <a:spLocks noGrp="1"/>
          </p:cNvSpPr>
          <p:nvPr>
            <p:ph idx="1"/>
          </p:nvPr>
        </p:nvSpPr>
        <p:spPr>
          <a:xfrm>
            <a:off x="680321" y="1593741"/>
            <a:ext cx="10950370" cy="4090860"/>
          </a:xfrm>
        </p:spPr>
        <p:txBody>
          <a:bodyPr vert="horz" lIns="91440" tIns="45720" rIns="91440" bIns="45720" rtlCol="0" anchor="t">
            <a:normAutofit/>
          </a:bodyPr>
          <a:lstStyle/>
          <a:p>
            <a:pPr>
              <a:lnSpc>
                <a:spcPct val="100000"/>
              </a:lnSpc>
              <a:spcBef>
                <a:spcPts val="600"/>
              </a:spcBef>
            </a:pPr>
            <a:r>
              <a:rPr lang="en-US" b="1">
                <a:solidFill>
                  <a:srgbClr val="00A0AF"/>
                </a:solidFill>
                <a:cs typeface="Arial"/>
              </a:rPr>
              <a:t>Level of Care (LOC) training is required for:</a:t>
            </a:r>
            <a:endParaRPr lang="en-US" sz="1800" b="1">
              <a:solidFill>
                <a:srgbClr val="00A0AF"/>
              </a:solidFill>
              <a:cs typeface="Arial"/>
            </a:endParaRPr>
          </a:p>
          <a:p>
            <a:pPr marL="457200" indent="-457200">
              <a:lnSpc>
                <a:spcPct val="100000"/>
              </a:lnSpc>
              <a:spcBef>
                <a:spcPts val="600"/>
              </a:spcBef>
              <a:buFont typeface="Arial" panose="020B0604020202020204" pitchFamily="34" charset="0"/>
              <a:buChar char="•"/>
            </a:pPr>
            <a:r>
              <a:rPr lang="en-US" sz="2400">
                <a:cs typeface="Arial"/>
              </a:rPr>
              <a:t>All CMAT and Medical Foster Care staff, including medical directors</a:t>
            </a:r>
          </a:p>
          <a:p>
            <a:pPr marL="457200" indent="-457200">
              <a:lnSpc>
                <a:spcPct val="100000"/>
              </a:lnSpc>
              <a:spcBef>
                <a:spcPts val="600"/>
              </a:spcBef>
              <a:buFont typeface="Arial" panose="020B0604020202020204" pitchFamily="34" charset="0"/>
              <a:buChar char="•"/>
            </a:pPr>
            <a:r>
              <a:rPr lang="en-US" sz="2400">
                <a:cs typeface="Arial"/>
              </a:rPr>
              <a:t>Community partners that participate in consensus building concerning LOC recommendations</a:t>
            </a:r>
          </a:p>
          <a:p>
            <a:pPr marL="457200" indent="-457200">
              <a:lnSpc>
                <a:spcPct val="100000"/>
              </a:lnSpc>
              <a:spcBef>
                <a:spcPts val="600"/>
              </a:spcBef>
              <a:buFont typeface="Arial" panose="020B0604020202020204" pitchFamily="34" charset="0"/>
              <a:buChar char="•"/>
            </a:pPr>
            <a:r>
              <a:rPr lang="en-US" sz="2400">
                <a:cs typeface="Arial"/>
              </a:rPr>
              <a:t>Statewide Medicaid managed care plans who have members receiving services recommended through the CMAT process</a:t>
            </a:r>
          </a:p>
          <a:p>
            <a:endParaRPr lang="en-US"/>
          </a:p>
        </p:txBody>
      </p:sp>
      <p:sp>
        <p:nvSpPr>
          <p:cNvPr id="3" name="Title 2">
            <a:extLst>
              <a:ext uri="{FF2B5EF4-FFF2-40B4-BE49-F238E27FC236}">
                <a16:creationId xmlns:a16="http://schemas.microsoft.com/office/drawing/2014/main" id="{51A5EEF6-105A-8684-E663-C899C7268F84}"/>
              </a:ext>
            </a:extLst>
          </p:cNvPr>
          <p:cNvSpPr>
            <a:spLocks noGrp="1"/>
          </p:cNvSpPr>
          <p:nvPr>
            <p:ph type="title"/>
          </p:nvPr>
        </p:nvSpPr>
        <p:spPr/>
        <p:txBody>
          <a:bodyPr/>
          <a:lstStyle/>
          <a:p>
            <a:r>
              <a:rPr lang="en-US"/>
              <a:t>Who Needs Level of Care Training?</a:t>
            </a:r>
          </a:p>
        </p:txBody>
      </p:sp>
    </p:spTree>
    <p:extLst>
      <p:ext uri="{BB962C8B-B14F-4D97-AF65-F5344CB8AC3E}">
        <p14:creationId xmlns:p14="http://schemas.microsoft.com/office/powerpoint/2010/main" val="3335294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E893C-EC7A-A01B-9681-C4BBBCBB34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B3BC71-DBA7-FE75-BA0B-33EC7644724D}"/>
              </a:ext>
            </a:extLst>
          </p:cNvPr>
          <p:cNvSpPr>
            <a:spLocks noGrp="1"/>
          </p:cNvSpPr>
          <p:nvPr>
            <p:ph type="title"/>
          </p:nvPr>
        </p:nvSpPr>
        <p:spPr>
          <a:xfrm>
            <a:off x="680320" y="237061"/>
            <a:ext cx="11206879" cy="1080938"/>
          </a:xfrm>
        </p:spPr>
        <p:txBody>
          <a:bodyPr>
            <a:normAutofit fontScale="90000"/>
          </a:bodyPr>
          <a:lstStyle/>
          <a:p>
            <a:r>
              <a:rPr lang="en-US">
                <a:latin typeface="Arial Black"/>
              </a:rPr>
              <a:t>Medical Foster Care Case Study #2 Results</a:t>
            </a:r>
          </a:p>
        </p:txBody>
      </p:sp>
      <p:graphicFrame>
        <p:nvGraphicFramePr>
          <p:cNvPr id="6" name="Table 5">
            <a:extLst>
              <a:ext uri="{FF2B5EF4-FFF2-40B4-BE49-F238E27FC236}">
                <a16:creationId xmlns:a16="http://schemas.microsoft.com/office/drawing/2014/main" id="{C94364F9-B60B-013E-5CEA-C134D6616DA4}"/>
              </a:ext>
            </a:extLst>
          </p:cNvPr>
          <p:cNvGraphicFramePr>
            <a:graphicFrameLocks noGrp="1"/>
          </p:cNvGraphicFramePr>
          <p:nvPr>
            <p:extLst>
              <p:ext uri="{D42A27DB-BD31-4B8C-83A1-F6EECF244321}">
                <p14:modId xmlns:p14="http://schemas.microsoft.com/office/powerpoint/2010/main" val="4265388403"/>
              </p:ext>
            </p:extLst>
          </p:nvPr>
        </p:nvGraphicFramePr>
        <p:xfrm>
          <a:off x="448209" y="1564666"/>
          <a:ext cx="11438990" cy="5056273"/>
        </p:xfrm>
        <a:graphic>
          <a:graphicData uri="http://schemas.openxmlformats.org/drawingml/2006/table">
            <a:tbl>
              <a:tblPr firstRow="1" bandRow="1">
                <a:tableStyleId>{5C22544A-7EE6-4342-B048-85BDC9FD1C3A}</a:tableStyleId>
              </a:tblPr>
              <a:tblGrid>
                <a:gridCol w="9440372">
                  <a:extLst>
                    <a:ext uri="{9D8B030D-6E8A-4147-A177-3AD203B41FA5}">
                      <a16:colId xmlns:a16="http://schemas.microsoft.com/office/drawing/2014/main" val="2858875158"/>
                    </a:ext>
                  </a:extLst>
                </a:gridCol>
                <a:gridCol w="1998618">
                  <a:extLst>
                    <a:ext uri="{9D8B030D-6E8A-4147-A177-3AD203B41FA5}">
                      <a16:colId xmlns:a16="http://schemas.microsoft.com/office/drawing/2014/main" val="2351314648"/>
                    </a:ext>
                  </a:extLst>
                </a:gridCol>
              </a:tblGrid>
              <a:tr h="79726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Stability: </a:t>
                      </a:r>
                      <a:r>
                        <a:rPr lang="en-US" sz="2000" b="0">
                          <a:solidFill>
                            <a:schemeClr val="tx1"/>
                          </a:solidFill>
                          <a:cs typeface="Arial"/>
                        </a:rPr>
                        <a:t>Child is experiencing frequent and predictable changes in needs. </a:t>
                      </a:r>
                      <a:endParaRPr lang="en-US" sz="2000" b="0" u="sng">
                        <a:solidFill>
                          <a:schemeClr val="tx1"/>
                        </a:solidFil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B – 6 points</a:t>
                      </a:r>
                    </a:p>
                    <a:p>
                      <a:pPr algn="ctr">
                        <a:lnSpc>
                          <a:spcPct val="90000"/>
                        </a:lnSpc>
                        <a:spcBef>
                          <a:spcPts val="0"/>
                        </a:spcBef>
                        <a:spcAft>
                          <a:spcPts val="0"/>
                        </a:spcAft>
                      </a:pPr>
                      <a:endParaRPr lang="en-US" sz="2000" b="0">
                        <a:solidFill>
                          <a:srgbClr val="F77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1923158"/>
                  </a:ext>
                </a:extLst>
              </a:tr>
              <a:tr h="818982">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Tolerance to Delay:</a:t>
                      </a:r>
                      <a:r>
                        <a:rPr lang="en-US" sz="2000" b="1">
                          <a:solidFill>
                            <a:schemeClr val="tx1"/>
                          </a:solidFill>
                          <a:cs typeface="Arial"/>
                        </a:rPr>
                        <a:t> </a:t>
                      </a:r>
                      <a:r>
                        <a:rPr lang="en-US" sz="2000">
                          <a:cs typeface="Arial"/>
                        </a:rPr>
                        <a:t>While burn care dressing is important; it is not dependent on a specific time of day. </a:t>
                      </a:r>
                      <a:endParaRPr lang="en-US" sz="2000" b="0">
                        <a:solidFill>
                          <a:schemeClr val="tx1"/>
                        </a:solidFil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A – 2 points</a:t>
                      </a:r>
                    </a:p>
                    <a:p>
                      <a:pPr algn="ctr">
                        <a:lnSpc>
                          <a:spcPct val="90000"/>
                        </a:lnSpc>
                        <a:spcBef>
                          <a:spcPts val="0"/>
                        </a:spcBef>
                        <a:spcAft>
                          <a:spcPts val="0"/>
                        </a:spcAft>
                      </a:pPr>
                      <a:endParaRPr lang="en-US" sz="2000" b="0">
                        <a:solidFill>
                          <a:srgbClr val="F77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454228"/>
                  </a:ext>
                </a:extLst>
              </a:tr>
              <a:tr h="111248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Interventions</a:t>
                      </a:r>
                      <a:r>
                        <a:rPr lang="en-US" sz="2000" b="0">
                          <a:solidFill>
                            <a:schemeClr val="tx1"/>
                          </a:solidFill>
                          <a:cs typeface="Arial"/>
                        </a:rPr>
                        <a:t>: Frequent visits to providers out of home. Burn care that requires pre-medication. Because the burn care is a higher level of complexity, you would score Interventions as a C – 12 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C – 12 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41892"/>
                  </a:ext>
                </a:extLst>
              </a:tr>
              <a:tr h="84379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Observations:</a:t>
                      </a:r>
                      <a:r>
                        <a:rPr lang="en-US" sz="2000" b="0">
                          <a:solidFill>
                            <a:schemeClr val="tx1"/>
                          </a:solidFill>
                          <a:cs typeface="Arial"/>
                        </a:rPr>
                        <a:t> Burn areas need to be observed twice a day and level of pain must be assessed. A plan of action must be formulated.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B – 4 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3545446"/>
                  </a:ext>
                </a:extLst>
              </a:tr>
              <a:tr h="74186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Personal Care:</a:t>
                      </a:r>
                      <a:r>
                        <a:rPr lang="en-US" sz="2000">
                          <a:solidFill>
                            <a:srgbClr val="00A0AF"/>
                          </a:solidFill>
                          <a:cs typeface="Arial"/>
                        </a:rPr>
                        <a:t> </a:t>
                      </a:r>
                      <a:r>
                        <a:rPr lang="en-US" sz="2000">
                          <a:cs typeface="Arial"/>
                        </a:rPr>
                        <a:t>Twelve-year-old who needs assistance with activities of daily living. Also not sleeping well, with nightmares. </a:t>
                      </a:r>
                      <a:endParaRPr lang="en-US" sz="2000" b="1">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B – 6 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2744776"/>
                  </a:ext>
                </a:extLst>
              </a:tr>
              <a:tr h="741868">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dirty="0">
                          <a:solidFill>
                            <a:schemeClr val="bg1"/>
                          </a:solidFill>
                          <a:cs typeface="Arial"/>
                        </a:rPr>
                        <a:t>Total: 32 points = LOC 3</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2000" i="1" dirty="0">
                          <a:solidFill>
                            <a:schemeClr val="bg1"/>
                          </a:solidFill>
                          <a:cs typeface="Arial"/>
                        </a:rPr>
                        <a:t>The personal care needs increased the level, not the interventions.</a:t>
                      </a:r>
                      <a:endParaRPr lang="en-US" sz="2000" b="1" i="1" dirty="0">
                        <a:solidFill>
                          <a:schemeClr val="bg1"/>
                        </a:solidFil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7F00"/>
                    </a:solidFill>
                  </a:tcPr>
                </a:tc>
                <a:tc hMerge="1">
                  <a:txBody>
                    <a:bodyPr/>
                    <a:lstStyle/>
                    <a:p>
                      <a:pPr algn="ctr"/>
                      <a:endParaRPr lang="en-US" sz="2200" b="0">
                        <a:solidFill>
                          <a:srgbClr val="F77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5985042"/>
                  </a:ext>
                </a:extLst>
              </a:tr>
            </a:tbl>
          </a:graphicData>
        </a:graphic>
      </p:graphicFrame>
    </p:spTree>
    <p:extLst>
      <p:ext uri="{BB962C8B-B14F-4D97-AF65-F5344CB8AC3E}">
        <p14:creationId xmlns:p14="http://schemas.microsoft.com/office/powerpoint/2010/main" val="114384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F691B-F871-9574-3129-FF0FBC4A0A46}"/>
              </a:ext>
            </a:extLst>
          </p:cNvPr>
          <p:cNvSpPr>
            <a:spLocks noGrp="1"/>
          </p:cNvSpPr>
          <p:nvPr>
            <p:ph idx="1"/>
          </p:nvPr>
        </p:nvSpPr>
        <p:spPr>
          <a:xfrm>
            <a:off x="653687" y="1470020"/>
            <a:ext cx="10941492" cy="4434423"/>
          </a:xfrm>
        </p:spPr>
        <p:txBody>
          <a:bodyPr vert="horz" lIns="91440" tIns="45720" rIns="91440" bIns="45720" rtlCol="0" anchor="t">
            <a:noAutofit/>
          </a:bodyPr>
          <a:lstStyle/>
          <a:p>
            <a:pPr>
              <a:lnSpc>
                <a:spcPct val="100000"/>
              </a:lnSpc>
              <a:spcBef>
                <a:spcPts val="600"/>
              </a:spcBef>
              <a:spcAft>
                <a:spcPts val="600"/>
              </a:spcAft>
            </a:pPr>
            <a:r>
              <a:rPr lang="en-US" sz="2200">
                <a:cs typeface="Arial"/>
              </a:rPr>
              <a:t>Penny Loafer is a newborn infant who was born at 26 weeks gestation. She has been in the neonatal intensive care unit for four months. She has weaned off the ventilator but is on continuous oxygen through nasal cannula and is going home on an apnea monitor. </a:t>
            </a:r>
          </a:p>
          <a:p>
            <a:pPr>
              <a:lnSpc>
                <a:spcPct val="100000"/>
              </a:lnSpc>
              <a:spcBef>
                <a:spcPts val="600"/>
              </a:spcBef>
              <a:spcAft>
                <a:spcPts val="600"/>
              </a:spcAft>
            </a:pPr>
            <a:r>
              <a:rPr lang="en-US" sz="2200">
                <a:cs typeface="Arial"/>
              </a:rPr>
              <a:t>She has occasional alarms for low heart rate. She gets albuterol nebulizer every four hours and is on </a:t>
            </a:r>
            <a:r>
              <a:rPr lang="en-US" sz="2200" err="1">
                <a:cs typeface="Arial"/>
              </a:rPr>
              <a:t>Diuril</a:t>
            </a:r>
            <a:r>
              <a:rPr lang="en-US" sz="2200">
                <a:cs typeface="Arial"/>
              </a:rPr>
              <a:t>, which is considered a complex medication. She is also a slow by-mouth feeder, and each feeding can take up to an hour, with a specific feeding program. Her weight is low, so she is fed every three hours, through the night as well. Because of her weight, she must go to her primary care physician for weekly weight checks.</a:t>
            </a:r>
            <a:endParaRPr lang="en-US" sz="2200"/>
          </a:p>
          <a:p>
            <a:pPr>
              <a:lnSpc>
                <a:spcPct val="100000"/>
              </a:lnSpc>
              <a:spcBef>
                <a:spcPts val="600"/>
              </a:spcBef>
              <a:spcAft>
                <a:spcPts val="600"/>
              </a:spcAft>
            </a:pPr>
            <a:r>
              <a:rPr lang="en-US" sz="2200">
                <a:cs typeface="Arial"/>
              </a:rPr>
              <a:t>There is a referral for Early Steps. She also must be seen by cardiology, pulmonology, ophthalmology, and gastroenterology.</a:t>
            </a:r>
          </a:p>
          <a:p>
            <a:pPr algn="ctr">
              <a:lnSpc>
                <a:spcPct val="100000"/>
              </a:lnSpc>
              <a:spcBef>
                <a:spcPts val="600"/>
              </a:spcBef>
              <a:spcAft>
                <a:spcPts val="600"/>
              </a:spcAft>
            </a:pPr>
            <a:r>
              <a:rPr lang="en-US" sz="2200" b="1">
                <a:solidFill>
                  <a:srgbClr val="F77F00"/>
                </a:solidFill>
                <a:cs typeface="Arial"/>
              </a:rPr>
              <a:t>How would you score this child?</a:t>
            </a:r>
          </a:p>
        </p:txBody>
      </p:sp>
      <p:sp>
        <p:nvSpPr>
          <p:cNvPr id="3" name="Title 2">
            <a:extLst>
              <a:ext uri="{FF2B5EF4-FFF2-40B4-BE49-F238E27FC236}">
                <a16:creationId xmlns:a16="http://schemas.microsoft.com/office/drawing/2014/main" id="{6A57372E-7358-0CEA-2690-10F65F911818}"/>
              </a:ext>
            </a:extLst>
          </p:cNvPr>
          <p:cNvSpPr>
            <a:spLocks noGrp="1"/>
          </p:cNvSpPr>
          <p:nvPr>
            <p:ph type="title"/>
          </p:nvPr>
        </p:nvSpPr>
        <p:spPr/>
        <p:txBody>
          <a:bodyPr/>
          <a:lstStyle/>
          <a:p>
            <a:r>
              <a:rPr lang="en-US">
                <a:latin typeface="Arial Black"/>
              </a:rPr>
              <a:t>Medical Foster Care Case Study #3 </a:t>
            </a:r>
          </a:p>
        </p:txBody>
      </p:sp>
    </p:spTree>
    <p:extLst>
      <p:ext uri="{BB962C8B-B14F-4D97-AF65-F5344CB8AC3E}">
        <p14:creationId xmlns:p14="http://schemas.microsoft.com/office/powerpoint/2010/main" val="756933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EF831-EE99-275D-7FD2-E20C761AE4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4D9D5B-1A77-8214-31A9-86FB7A38A096}"/>
              </a:ext>
            </a:extLst>
          </p:cNvPr>
          <p:cNvSpPr>
            <a:spLocks noGrp="1"/>
          </p:cNvSpPr>
          <p:nvPr>
            <p:ph type="title"/>
          </p:nvPr>
        </p:nvSpPr>
        <p:spPr>
          <a:xfrm>
            <a:off x="680321" y="237061"/>
            <a:ext cx="11147406" cy="1080938"/>
          </a:xfrm>
        </p:spPr>
        <p:txBody>
          <a:bodyPr>
            <a:normAutofit fontScale="90000"/>
          </a:bodyPr>
          <a:lstStyle/>
          <a:p>
            <a:r>
              <a:rPr lang="en-US">
                <a:latin typeface="Arial Black"/>
              </a:rPr>
              <a:t>Medical Foster Care Case Study #3 Results</a:t>
            </a:r>
          </a:p>
        </p:txBody>
      </p:sp>
      <p:graphicFrame>
        <p:nvGraphicFramePr>
          <p:cNvPr id="6" name="Table 5">
            <a:extLst>
              <a:ext uri="{FF2B5EF4-FFF2-40B4-BE49-F238E27FC236}">
                <a16:creationId xmlns:a16="http://schemas.microsoft.com/office/drawing/2014/main" id="{544D3465-6A82-E037-75DC-C0ECC8DE7C59}"/>
              </a:ext>
            </a:extLst>
          </p:cNvPr>
          <p:cNvGraphicFramePr>
            <a:graphicFrameLocks noGrp="1"/>
          </p:cNvGraphicFramePr>
          <p:nvPr>
            <p:extLst>
              <p:ext uri="{D42A27DB-BD31-4B8C-83A1-F6EECF244321}">
                <p14:modId xmlns:p14="http://schemas.microsoft.com/office/powerpoint/2010/main" val="3090689379"/>
              </p:ext>
            </p:extLst>
          </p:nvPr>
        </p:nvGraphicFramePr>
        <p:xfrm>
          <a:off x="438616" y="1524000"/>
          <a:ext cx="11389111" cy="5096940"/>
        </p:xfrm>
        <a:graphic>
          <a:graphicData uri="http://schemas.openxmlformats.org/drawingml/2006/table">
            <a:tbl>
              <a:tblPr firstRow="1" bandRow="1">
                <a:tableStyleId>{5C22544A-7EE6-4342-B048-85BDC9FD1C3A}</a:tableStyleId>
              </a:tblPr>
              <a:tblGrid>
                <a:gridCol w="9552878">
                  <a:extLst>
                    <a:ext uri="{9D8B030D-6E8A-4147-A177-3AD203B41FA5}">
                      <a16:colId xmlns:a16="http://schemas.microsoft.com/office/drawing/2014/main" val="2858875158"/>
                    </a:ext>
                  </a:extLst>
                </a:gridCol>
                <a:gridCol w="1836233">
                  <a:extLst>
                    <a:ext uri="{9D8B030D-6E8A-4147-A177-3AD203B41FA5}">
                      <a16:colId xmlns:a16="http://schemas.microsoft.com/office/drawing/2014/main" val="2351314648"/>
                    </a:ext>
                  </a:extLst>
                </a:gridCol>
              </a:tblGrid>
              <a:tr h="70133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Stability: </a:t>
                      </a:r>
                      <a:r>
                        <a:rPr lang="en-US" sz="2000" b="0">
                          <a:solidFill>
                            <a:schemeClr val="tx1"/>
                          </a:solidFill>
                          <a:cs typeface="Arial"/>
                        </a:rPr>
                        <a:t>Baby is on apnea monitor with occasional low heart rate alarms. Also, on oxygen. </a:t>
                      </a:r>
                      <a:endParaRPr lang="en-US" sz="2000" b="0" u="sng">
                        <a:solidFill>
                          <a:schemeClr val="tx1"/>
                        </a:solidFil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C – 9 points</a:t>
                      </a:r>
                    </a:p>
                    <a:p>
                      <a:pPr algn="ctr">
                        <a:lnSpc>
                          <a:spcPct val="90000"/>
                        </a:lnSpc>
                        <a:spcBef>
                          <a:spcPts val="0"/>
                        </a:spcBef>
                        <a:spcAft>
                          <a:spcPts val="0"/>
                        </a:spcAft>
                      </a:pPr>
                      <a:endParaRPr lang="en-US" sz="2000" b="0">
                        <a:solidFill>
                          <a:srgbClr val="F77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1923158"/>
                  </a:ext>
                </a:extLst>
              </a:tr>
              <a:tr h="93228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Tolerance to Delay:</a:t>
                      </a:r>
                      <a:r>
                        <a:rPr lang="en-US" sz="2000" b="1">
                          <a:solidFill>
                            <a:schemeClr val="tx1"/>
                          </a:solidFill>
                          <a:cs typeface="Arial"/>
                        </a:rPr>
                        <a:t> </a:t>
                      </a:r>
                      <a:r>
                        <a:rPr lang="en-US" sz="2000">
                          <a:cs typeface="Arial"/>
                        </a:rPr>
                        <a:t>If the baby has low heart rate and there is no response, or oxygen comes out of nose and is not replaced, this could result in loss of functioning or life. </a:t>
                      </a:r>
                      <a:endParaRPr lang="en-US" sz="2000" b="0">
                        <a:solidFill>
                          <a:schemeClr val="tx1"/>
                        </a:solidFil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C – 6 points</a:t>
                      </a:r>
                    </a:p>
                    <a:p>
                      <a:pPr algn="ctr">
                        <a:lnSpc>
                          <a:spcPct val="90000"/>
                        </a:lnSpc>
                        <a:spcBef>
                          <a:spcPts val="0"/>
                        </a:spcBef>
                        <a:spcAft>
                          <a:spcPts val="0"/>
                        </a:spcAft>
                      </a:pPr>
                      <a:endParaRPr lang="en-US" sz="2000" b="0">
                        <a:solidFill>
                          <a:srgbClr val="F77F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454228"/>
                  </a:ext>
                </a:extLst>
              </a:tr>
              <a:tr h="85648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Interventions</a:t>
                      </a:r>
                      <a:r>
                        <a:rPr lang="en-US" sz="2000" b="0">
                          <a:solidFill>
                            <a:schemeClr val="tx1"/>
                          </a:solidFill>
                          <a:cs typeface="Arial"/>
                        </a:rPr>
                        <a:t>: </a:t>
                      </a:r>
                      <a:r>
                        <a:rPr lang="en-US" sz="2000">
                          <a:cs typeface="Arial"/>
                        </a:rPr>
                        <a:t>Continuous oxygen administration, complex medications, special feeding techniques. There is a C-level intervention, so that level will be the score. </a:t>
                      </a:r>
                      <a:endParaRPr lang="en-US" sz="2000" b="0">
                        <a:solidFill>
                          <a:schemeClr val="tx1"/>
                        </a:solidFil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C – 12 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41892"/>
                  </a:ext>
                </a:extLst>
              </a:tr>
              <a:tr h="74226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Observations:</a:t>
                      </a:r>
                      <a:r>
                        <a:rPr lang="en-US" sz="2000" b="0">
                          <a:solidFill>
                            <a:schemeClr val="tx1"/>
                          </a:solidFill>
                          <a:cs typeface="Arial"/>
                        </a:rPr>
                        <a:t> Oxygen and apnea monitor are 24-hours per day. Must be able to assess and formulate a plan.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B – 4 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3545446"/>
                  </a:ext>
                </a:extLst>
              </a:tr>
              <a:tr h="652599">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2000" b="1">
                          <a:solidFill>
                            <a:srgbClr val="00A0AF"/>
                          </a:solidFill>
                          <a:cs typeface="Arial"/>
                        </a:rPr>
                        <a:t>Personal Care:</a:t>
                      </a:r>
                      <a:r>
                        <a:rPr lang="en-US" sz="2000">
                          <a:solidFill>
                            <a:srgbClr val="00A0AF"/>
                          </a:solidFill>
                          <a:cs typeface="Arial"/>
                        </a:rPr>
                        <a:t> </a:t>
                      </a:r>
                      <a:r>
                        <a:rPr lang="en-US" sz="2000">
                          <a:cs typeface="Arial"/>
                        </a:rPr>
                        <a:t>Every three-hour feedings for an infant is not uncommon. However, because of size and prematurity, feeding may require more time. </a:t>
                      </a:r>
                      <a:endParaRPr lang="en-US" sz="2000" b="1">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rgbClr val="F77F00"/>
                          </a:solidFill>
                          <a:cs typeface="Arial"/>
                        </a:rPr>
                        <a:t>A – 3 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2744776"/>
                  </a:ext>
                </a:extLst>
              </a:tr>
              <a:tr h="1211969">
                <a:tc gridSpan="2">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000" b="1">
                          <a:solidFill>
                            <a:schemeClr val="bg1"/>
                          </a:solidFill>
                          <a:cs typeface="Arial"/>
                        </a:rPr>
                        <a:t>Total: 36 points = LOC 3</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2000" i="1">
                          <a:solidFill>
                            <a:schemeClr val="bg1"/>
                          </a:solidFill>
                          <a:cs typeface="Arial"/>
                        </a:rPr>
                        <a:t>As the baby grows and gets stronger, it is possible that the apnea monitor, and oxygen may be discontinued when the next staffing occurs. These changes could potentially decrease the level of care, which would require a notice of the right to appeal.</a:t>
                      </a:r>
                      <a:endParaRPr lang="en-US" sz="2000" b="1" i="1">
                        <a:solidFill>
                          <a:schemeClr val="bg1"/>
                        </a:solidFil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7F00"/>
                    </a:solidFill>
                  </a:tcPr>
                </a:tc>
                <a:tc hMerge="1">
                  <a:txBody>
                    <a:bodyPr/>
                    <a:lstStyle/>
                    <a:p>
                      <a:pPr algn="ctr"/>
                      <a:endParaRPr lang="en-US" sz="2200" b="0">
                        <a:solidFill>
                          <a:srgbClr val="F77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5985042"/>
                  </a:ext>
                </a:extLst>
              </a:tr>
            </a:tbl>
          </a:graphicData>
        </a:graphic>
      </p:graphicFrame>
    </p:spTree>
    <p:extLst>
      <p:ext uri="{BB962C8B-B14F-4D97-AF65-F5344CB8AC3E}">
        <p14:creationId xmlns:p14="http://schemas.microsoft.com/office/powerpoint/2010/main" val="2525848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7BC944-F9FE-E5BB-A44C-9243E320DC62}"/>
              </a:ext>
            </a:extLst>
          </p:cNvPr>
          <p:cNvSpPr>
            <a:spLocks noGrp="1"/>
          </p:cNvSpPr>
          <p:nvPr>
            <p:ph idx="1"/>
          </p:nvPr>
        </p:nvSpPr>
        <p:spPr>
          <a:xfrm>
            <a:off x="680321" y="1560197"/>
            <a:ext cx="11126982" cy="3978948"/>
          </a:xfrm>
        </p:spPr>
        <p:txBody>
          <a:bodyPr vert="horz" lIns="91440" tIns="45720" rIns="91440" bIns="45720" rtlCol="0" anchor="t">
            <a:normAutofit/>
          </a:bodyPr>
          <a:lstStyle/>
          <a:p>
            <a:pPr>
              <a:lnSpc>
                <a:spcPct val="100000"/>
              </a:lnSpc>
              <a:spcBef>
                <a:spcPts val="600"/>
              </a:spcBef>
            </a:pPr>
            <a:r>
              <a:rPr lang="en-US" sz="2400" b="1">
                <a:solidFill>
                  <a:srgbClr val="00A0AF"/>
                </a:solidFill>
                <a:cs typeface="Arial"/>
              </a:rPr>
              <a:t>Nursing Facility LOC</a:t>
            </a:r>
          </a:p>
          <a:p>
            <a:pPr marL="285750" indent="-285750">
              <a:lnSpc>
                <a:spcPct val="100000"/>
              </a:lnSpc>
              <a:spcBef>
                <a:spcPts val="600"/>
              </a:spcBef>
              <a:buFont typeface="Arial" panose="020B0604020202020204" pitchFamily="34" charset="0"/>
              <a:buChar char="•"/>
            </a:pPr>
            <a:r>
              <a:rPr lang="en-US" sz="2200">
                <a:cs typeface="Arial"/>
              </a:rPr>
              <a:t>CMAT members determine if the child meets the definition of medical necessity.</a:t>
            </a:r>
          </a:p>
          <a:p>
            <a:pPr marL="285750" indent="-285750">
              <a:lnSpc>
                <a:spcPct val="100000"/>
              </a:lnSpc>
              <a:spcBef>
                <a:spcPts val="600"/>
              </a:spcBef>
              <a:buFont typeface="Arial" panose="020B0604020202020204" pitchFamily="34" charset="0"/>
              <a:buChar char="•"/>
            </a:pPr>
            <a:r>
              <a:rPr lang="en-US" sz="2200">
                <a:cs typeface="Arial"/>
              </a:rPr>
              <a:t>CMAT medical director determines the appropriate stability statement. </a:t>
            </a:r>
          </a:p>
          <a:p>
            <a:pPr marL="285750" indent="-285750">
              <a:lnSpc>
                <a:spcPct val="100000"/>
              </a:lnSpc>
              <a:spcBef>
                <a:spcPts val="600"/>
              </a:spcBef>
              <a:buFont typeface="Arial" panose="020B0604020202020204" pitchFamily="34" charset="0"/>
              <a:buChar char="•"/>
            </a:pPr>
            <a:r>
              <a:rPr lang="en-US" sz="2200">
                <a:cs typeface="Arial"/>
              </a:rPr>
              <a:t>CMAT members independently determine the appropriate LOC according to defined criteria and necessary interventions.</a:t>
            </a:r>
          </a:p>
          <a:p>
            <a:pPr marL="285750" indent="-285750">
              <a:lnSpc>
                <a:spcPct val="100000"/>
              </a:lnSpc>
              <a:spcBef>
                <a:spcPts val="600"/>
              </a:spcBef>
              <a:buFont typeface="Arial" panose="020B0604020202020204" pitchFamily="34" charset="0"/>
              <a:buChar char="•"/>
            </a:pPr>
            <a:r>
              <a:rPr lang="en-US" sz="2200">
                <a:cs typeface="Arial"/>
              </a:rPr>
              <a:t>Chosen category description is reviewed to ensure it aligns with the child’s clinical condition and medical needs.</a:t>
            </a:r>
          </a:p>
          <a:p>
            <a:pPr>
              <a:lnSpc>
                <a:spcPct val="100000"/>
              </a:lnSpc>
              <a:spcBef>
                <a:spcPts val="600"/>
              </a:spcBef>
            </a:pPr>
            <a:r>
              <a:rPr lang="en-US" sz="2400" b="1">
                <a:solidFill>
                  <a:srgbClr val="00A0AF"/>
                </a:solidFill>
                <a:cs typeface="Arial"/>
              </a:rPr>
              <a:t>Model Waiver LOC</a:t>
            </a:r>
          </a:p>
          <a:p>
            <a:pPr marL="285750" indent="-285750">
              <a:lnSpc>
                <a:spcPct val="100000"/>
              </a:lnSpc>
              <a:spcBef>
                <a:spcPts val="600"/>
              </a:spcBef>
              <a:buFont typeface="Arial" panose="020B0604020202020204" pitchFamily="34" charset="0"/>
              <a:buChar char="•"/>
            </a:pPr>
            <a:r>
              <a:rPr lang="en-US" sz="2200">
                <a:cs typeface="Arial"/>
              </a:rPr>
              <a:t>Nursing Facility LOC Guidelines Tool is used (as they must meet nursing facility eligibility criteria and some additional requirements) for model waiver services. </a:t>
            </a:r>
          </a:p>
        </p:txBody>
      </p:sp>
      <p:sp>
        <p:nvSpPr>
          <p:cNvPr id="3" name="Title 2">
            <a:extLst>
              <a:ext uri="{FF2B5EF4-FFF2-40B4-BE49-F238E27FC236}">
                <a16:creationId xmlns:a16="http://schemas.microsoft.com/office/drawing/2014/main" id="{920B047E-D8FE-9F10-0609-50D9DFF6635D}"/>
              </a:ext>
            </a:extLst>
          </p:cNvPr>
          <p:cNvSpPr>
            <a:spLocks noGrp="1"/>
          </p:cNvSpPr>
          <p:nvPr>
            <p:ph type="title"/>
          </p:nvPr>
        </p:nvSpPr>
        <p:spPr>
          <a:xfrm>
            <a:off x="680321" y="237061"/>
            <a:ext cx="11126982" cy="1080938"/>
          </a:xfrm>
        </p:spPr>
        <p:txBody>
          <a:bodyPr>
            <a:normAutofit fontScale="90000"/>
          </a:bodyPr>
          <a:lstStyle/>
          <a:p>
            <a:r>
              <a:rPr lang="en-US"/>
              <a:t>Nursing Facility and Model Waiver Services</a:t>
            </a:r>
          </a:p>
        </p:txBody>
      </p:sp>
      <p:sp>
        <p:nvSpPr>
          <p:cNvPr id="4" name="TextBox 3">
            <a:extLst>
              <a:ext uri="{FF2B5EF4-FFF2-40B4-BE49-F238E27FC236}">
                <a16:creationId xmlns:a16="http://schemas.microsoft.com/office/drawing/2014/main" id="{C230530F-C153-66B7-719B-19C6276717B7}"/>
              </a:ext>
            </a:extLst>
          </p:cNvPr>
          <p:cNvSpPr txBox="1"/>
          <p:nvPr/>
        </p:nvSpPr>
        <p:spPr>
          <a:xfrm>
            <a:off x="415878" y="5615937"/>
            <a:ext cx="111356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solidFill>
                  <a:srgbClr val="F77F00"/>
                </a:solidFill>
                <a:highlight>
                  <a:srgbClr val="F5F5F5"/>
                </a:highlight>
              </a:rPr>
              <a:t>There is no formal training on the Nursing Facility LOC Guidelines Tool.</a:t>
            </a:r>
            <a:r>
              <a:rPr lang="en-US" sz="2400" b="1">
                <a:solidFill>
                  <a:srgbClr val="F77F00"/>
                </a:solidFill>
                <a:highlight>
                  <a:srgbClr val="F5F5F5"/>
                </a:highlight>
              </a:rPr>
              <a:t> </a:t>
            </a:r>
            <a:endParaRPr lang="en-US" sz="2400" b="1">
              <a:solidFill>
                <a:srgbClr val="F77F00"/>
              </a:solidFill>
              <a:highlight>
                <a:srgbClr val="F5F5F5"/>
              </a:highlight>
              <a:cs typeface="Arial"/>
            </a:endParaRPr>
          </a:p>
        </p:txBody>
      </p:sp>
    </p:spTree>
    <p:extLst>
      <p:ext uri="{BB962C8B-B14F-4D97-AF65-F5344CB8AC3E}">
        <p14:creationId xmlns:p14="http://schemas.microsoft.com/office/powerpoint/2010/main" val="2386166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110FB5-884B-9B71-7251-5F9353219008}"/>
              </a:ext>
            </a:extLst>
          </p:cNvPr>
          <p:cNvSpPr>
            <a:spLocks noGrp="1"/>
          </p:cNvSpPr>
          <p:nvPr>
            <p:ph idx="1"/>
          </p:nvPr>
        </p:nvSpPr>
        <p:spPr>
          <a:xfrm>
            <a:off x="620815" y="1799063"/>
            <a:ext cx="10950370" cy="4428681"/>
          </a:xfrm>
        </p:spPr>
        <p:txBody>
          <a:bodyPr vert="horz" lIns="91440" tIns="45720" rIns="91440" bIns="45720" rtlCol="0" anchor="t">
            <a:noAutofit/>
          </a:bodyPr>
          <a:lstStyle/>
          <a:p>
            <a:pPr marL="457200" indent="-457200">
              <a:lnSpc>
                <a:spcPct val="100000"/>
              </a:lnSpc>
              <a:spcBef>
                <a:spcPts val="600"/>
              </a:spcBef>
              <a:buFont typeface="Arial" panose="020B0604020202020204" pitchFamily="34" charset="0"/>
              <a:buChar char="•"/>
            </a:pPr>
            <a:r>
              <a:rPr lang="en-US" sz="2400">
                <a:cs typeface="Arial"/>
              </a:rPr>
              <a:t>When consensus cannot be reached by the CMAT, the Medicaid Managed Medical Assistance Plan is authorized to make a final decision.</a:t>
            </a:r>
          </a:p>
          <a:p>
            <a:pPr marL="457200" indent="-457200">
              <a:lnSpc>
                <a:spcPct val="100000"/>
              </a:lnSpc>
              <a:spcBef>
                <a:spcPts val="600"/>
              </a:spcBef>
              <a:buFont typeface="Arial" panose="020B0604020202020204" pitchFamily="34" charset="0"/>
              <a:buChar char="•"/>
            </a:pPr>
            <a:r>
              <a:rPr lang="en-US" sz="2400">
                <a:cs typeface="Arial"/>
              </a:rPr>
              <a:t>Biological parent or legal guardian has a right to appeal the CMAT recommendation to deny, decrease, stop, or change a service.</a:t>
            </a:r>
          </a:p>
          <a:p>
            <a:pPr marL="457200" indent="-457200">
              <a:lnSpc>
                <a:spcPct val="100000"/>
              </a:lnSpc>
              <a:spcBef>
                <a:spcPts val="600"/>
              </a:spcBef>
              <a:buFont typeface="Arial" panose="020B0604020202020204" pitchFamily="34" charset="0"/>
              <a:buChar char="•"/>
            </a:pPr>
            <a:r>
              <a:rPr lang="en-US" sz="2400">
                <a:cs typeface="Arial"/>
              </a:rPr>
              <a:t>Managed Medical Assistance Plan must notify the biological parent or legal guardian of the appeal process.</a:t>
            </a:r>
          </a:p>
          <a:p>
            <a:pPr marL="457200" indent="-457200">
              <a:lnSpc>
                <a:spcPct val="100000"/>
              </a:lnSpc>
              <a:spcBef>
                <a:spcPts val="600"/>
              </a:spcBef>
              <a:buFont typeface="Arial" panose="020B0604020202020204" pitchFamily="34" charset="0"/>
              <a:buChar char="•"/>
            </a:pPr>
            <a:r>
              <a:rPr lang="en-US" sz="2400">
                <a:cs typeface="Arial"/>
              </a:rPr>
              <a:t>Medical foster parents and medical providers do not have the right to appeal a recommendation.</a:t>
            </a:r>
          </a:p>
          <a:p>
            <a:pPr marL="457200" indent="-457200">
              <a:lnSpc>
                <a:spcPct val="100000"/>
              </a:lnSpc>
              <a:spcBef>
                <a:spcPts val="600"/>
              </a:spcBef>
              <a:buFont typeface="Arial" panose="020B0604020202020204" pitchFamily="34" charset="0"/>
              <a:buChar char="•"/>
            </a:pPr>
            <a:r>
              <a:rPr lang="en-US" sz="2400">
                <a:cs typeface="Arial"/>
              </a:rPr>
              <a:t>The result of a timely appeal is a Medicaid Fair Hearing, where the decision is binding on all parties.</a:t>
            </a:r>
          </a:p>
        </p:txBody>
      </p:sp>
      <p:sp>
        <p:nvSpPr>
          <p:cNvPr id="3" name="Title 2">
            <a:extLst>
              <a:ext uri="{FF2B5EF4-FFF2-40B4-BE49-F238E27FC236}">
                <a16:creationId xmlns:a16="http://schemas.microsoft.com/office/drawing/2014/main" id="{2ACC86B9-E99E-D8A3-CBB6-A75FE7E49B56}"/>
              </a:ext>
            </a:extLst>
          </p:cNvPr>
          <p:cNvSpPr>
            <a:spLocks noGrp="1"/>
          </p:cNvSpPr>
          <p:nvPr>
            <p:ph type="title"/>
          </p:nvPr>
        </p:nvSpPr>
        <p:spPr/>
        <p:txBody>
          <a:bodyPr>
            <a:normAutofit fontScale="90000"/>
          </a:bodyPr>
          <a:lstStyle/>
          <a:p>
            <a:r>
              <a:rPr lang="en-US"/>
              <a:t>Right to Appeal a CMAT Recommendation</a:t>
            </a:r>
          </a:p>
        </p:txBody>
      </p:sp>
    </p:spTree>
    <p:extLst>
      <p:ext uri="{BB962C8B-B14F-4D97-AF65-F5344CB8AC3E}">
        <p14:creationId xmlns:p14="http://schemas.microsoft.com/office/powerpoint/2010/main" val="3053971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42274D-6D49-A84B-C064-626FE3A5E44B}"/>
              </a:ext>
            </a:extLst>
          </p:cNvPr>
          <p:cNvSpPr>
            <a:spLocks noGrp="1"/>
          </p:cNvSpPr>
          <p:nvPr>
            <p:ph idx="1"/>
          </p:nvPr>
        </p:nvSpPr>
        <p:spPr>
          <a:xfrm>
            <a:off x="651888" y="1864030"/>
            <a:ext cx="10888224" cy="4280530"/>
          </a:xfrm>
        </p:spPr>
        <p:txBody>
          <a:bodyPr>
            <a:normAutofit/>
          </a:bodyPr>
          <a:lstStyle/>
          <a:p>
            <a:pPr marL="457200" indent="-457200">
              <a:lnSpc>
                <a:spcPct val="100000"/>
              </a:lnSpc>
              <a:spcBef>
                <a:spcPts val="600"/>
              </a:spcBef>
              <a:spcAft>
                <a:spcPts val="600"/>
              </a:spcAft>
              <a:buFont typeface="Arial" panose="020B0604020202020204" pitchFamily="34" charset="0"/>
              <a:buChar char="•"/>
            </a:pPr>
            <a:r>
              <a:rPr lang="en-US" sz="2400" dirty="0"/>
              <a:t>Each person attending a CMAT staffing will have their name, address, and phone number recorded on the CMAT attendance sheet.</a:t>
            </a:r>
          </a:p>
          <a:p>
            <a:pPr marL="457200" indent="-457200">
              <a:lnSpc>
                <a:spcPct val="100000"/>
              </a:lnSpc>
              <a:spcBef>
                <a:spcPts val="600"/>
              </a:spcBef>
              <a:spcAft>
                <a:spcPts val="600"/>
              </a:spcAft>
              <a:buFont typeface="Arial" panose="020B0604020202020204" pitchFamily="34" charset="0"/>
              <a:buChar char="•"/>
            </a:pPr>
            <a:r>
              <a:rPr lang="en-US" sz="2400" dirty="0"/>
              <a:t>The confidentiality statement will be read before each child is staffed so there is full understanding of the purpose of the staffing and the information shared.</a:t>
            </a:r>
          </a:p>
          <a:p>
            <a:pPr marL="457200" indent="-457200">
              <a:lnSpc>
                <a:spcPct val="100000"/>
              </a:lnSpc>
              <a:spcBef>
                <a:spcPts val="600"/>
              </a:spcBef>
              <a:spcAft>
                <a:spcPts val="600"/>
              </a:spcAft>
              <a:buFont typeface="Arial" panose="020B0604020202020204" pitchFamily="34" charset="0"/>
              <a:buChar char="•"/>
            </a:pPr>
            <a:r>
              <a:rPr lang="en-US" sz="2400" dirty="0"/>
              <a:t>CMAT nurse or social worker will keep a copy of all attendance sheets, LOC scoring, and assessments in the child’s electronic health record.</a:t>
            </a:r>
          </a:p>
        </p:txBody>
      </p:sp>
      <p:sp>
        <p:nvSpPr>
          <p:cNvPr id="3" name="Title 2">
            <a:extLst>
              <a:ext uri="{FF2B5EF4-FFF2-40B4-BE49-F238E27FC236}">
                <a16:creationId xmlns:a16="http://schemas.microsoft.com/office/drawing/2014/main" id="{54A7D26A-C89B-F3B5-9AF6-01C80C78DE98}"/>
              </a:ext>
            </a:extLst>
          </p:cNvPr>
          <p:cNvSpPr>
            <a:spLocks noGrp="1"/>
          </p:cNvSpPr>
          <p:nvPr>
            <p:ph type="title"/>
          </p:nvPr>
        </p:nvSpPr>
        <p:spPr>
          <a:xfrm>
            <a:off x="680320" y="237061"/>
            <a:ext cx="11359279" cy="1080938"/>
          </a:xfrm>
        </p:spPr>
        <p:txBody>
          <a:bodyPr>
            <a:normAutofit/>
          </a:bodyPr>
          <a:lstStyle/>
          <a:p>
            <a:r>
              <a:rPr lang="en-US" sz="3800"/>
              <a:t>Attendance and Confidentiality Statement</a:t>
            </a:r>
          </a:p>
        </p:txBody>
      </p:sp>
    </p:spTree>
    <p:extLst>
      <p:ext uri="{BB962C8B-B14F-4D97-AF65-F5344CB8AC3E}">
        <p14:creationId xmlns:p14="http://schemas.microsoft.com/office/powerpoint/2010/main" val="2653206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2266B1-126A-143D-E4FA-73993A8AA8B1}"/>
              </a:ext>
            </a:extLst>
          </p:cNvPr>
          <p:cNvSpPr>
            <a:spLocks noGrp="1"/>
          </p:cNvSpPr>
          <p:nvPr>
            <p:ph idx="1"/>
          </p:nvPr>
        </p:nvSpPr>
        <p:spPr>
          <a:xfrm>
            <a:off x="624377" y="2072278"/>
            <a:ext cx="10943245" cy="4280530"/>
          </a:xfrm>
        </p:spPr>
        <p:txBody>
          <a:bodyPr vert="horz" lIns="91440" tIns="45720" rIns="91440" bIns="45720" rtlCol="0" anchor="t">
            <a:normAutofit/>
          </a:bodyPr>
          <a:lstStyle/>
          <a:p>
            <a:pPr marL="457200" indent="-457200">
              <a:lnSpc>
                <a:spcPct val="100000"/>
              </a:lnSpc>
              <a:spcBef>
                <a:spcPts val="600"/>
              </a:spcBef>
              <a:spcAft>
                <a:spcPts val="600"/>
              </a:spcAft>
              <a:buFont typeface="Arial" panose="020B0604020202020204" pitchFamily="34" charset="0"/>
              <a:buChar char="•"/>
            </a:pPr>
            <a:r>
              <a:rPr lang="en-US" sz="2400" dirty="0">
                <a:cs typeface="Arial"/>
              </a:rPr>
              <a:t>To receive a certificate of completion for this training, please complete the LOC tool quiz. </a:t>
            </a:r>
            <a:r>
              <a:rPr lang="en-US" sz="2400" b="1" dirty="0">
                <a:cs typeface="Arial"/>
              </a:rPr>
              <a:t>A score of 80% or greater is needed to pass.</a:t>
            </a:r>
          </a:p>
          <a:p>
            <a:pPr marL="457200" indent="-457200">
              <a:lnSpc>
                <a:spcPct val="100000"/>
              </a:lnSpc>
              <a:spcBef>
                <a:spcPts val="600"/>
              </a:spcBef>
              <a:spcAft>
                <a:spcPts val="600"/>
              </a:spcAft>
              <a:buFont typeface="Arial" panose="020B0604020202020204" pitchFamily="34" charset="0"/>
              <a:buChar char="•"/>
            </a:pPr>
            <a:r>
              <a:rPr lang="en-US" sz="2400" dirty="0">
                <a:cs typeface="Arial"/>
              </a:rPr>
              <a:t>Email </a:t>
            </a:r>
            <a:r>
              <a:rPr lang="en-US" sz="2400" dirty="0">
                <a:solidFill>
                  <a:srgbClr val="551A8B"/>
                </a:solidFill>
                <a:latin typeface="Arial"/>
                <a:ea typeface="Open Sans"/>
                <a:cs typeface="Open Sans"/>
                <a:hlinkClick r:id="rId2"/>
              </a:rPr>
              <a:t>zzzzFeedbackCMSCMAT@FLhealth.gov</a:t>
            </a:r>
            <a:r>
              <a:rPr lang="en-US" sz="2400" dirty="0">
                <a:solidFill>
                  <a:srgbClr val="551A8B"/>
                </a:solidFill>
                <a:latin typeface="Arial"/>
                <a:ea typeface="Open Sans"/>
                <a:cs typeface="Open Sans"/>
              </a:rPr>
              <a:t> </a:t>
            </a:r>
            <a:r>
              <a:rPr lang="en-US" sz="2400" dirty="0">
                <a:latin typeface="Arial"/>
                <a:ea typeface="Open Sans"/>
                <a:cs typeface="Open Sans"/>
              </a:rPr>
              <a:t>when you have completed the quiz.</a:t>
            </a:r>
          </a:p>
          <a:p>
            <a:pPr marL="457200" indent="-457200">
              <a:lnSpc>
                <a:spcPct val="100000"/>
              </a:lnSpc>
              <a:spcBef>
                <a:spcPts val="600"/>
              </a:spcBef>
              <a:spcAft>
                <a:spcPts val="600"/>
              </a:spcAft>
              <a:buFont typeface="Arial" panose="020B0604020202020204" pitchFamily="34" charset="0"/>
              <a:buChar char="•"/>
            </a:pPr>
            <a:r>
              <a:rPr lang="en-US" sz="2400" dirty="0">
                <a:cs typeface="Arial"/>
              </a:rPr>
              <a:t>Your quiz will be scored, and you will receive your certificate of completion to be shared with your local CMAT staff members.</a:t>
            </a:r>
          </a:p>
        </p:txBody>
      </p:sp>
      <p:sp>
        <p:nvSpPr>
          <p:cNvPr id="3" name="Title 2">
            <a:extLst>
              <a:ext uri="{FF2B5EF4-FFF2-40B4-BE49-F238E27FC236}">
                <a16:creationId xmlns:a16="http://schemas.microsoft.com/office/drawing/2014/main" id="{8A2C0DD6-ADBB-F834-A5EE-200AC1BC1EBB}"/>
              </a:ext>
            </a:extLst>
          </p:cNvPr>
          <p:cNvSpPr>
            <a:spLocks noGrp="1"/>
          </p:cNvSpPr>
          <p:nvPr>
            <p:ph type="title"/>
          </p:nvPr>
        </p:nvSpPr>
        <p:spPr/>
        <p:txBody>
          <a:bodyPr/>
          <a:lstStyle/>
          <a:p>
            <a:r>
              <a:rPr lang="en-US"/>
              <a:t>Completion of CMAT Training</a:t>
            </a:r>
          </a:p>
        </p:txBody>
      </p:sp>
    </p:spTree>
    <p:extLst>
      <p:ext uri="{BB962C8B-B14F-4D97-AF65-F5344CB8AC3E}">
        <p14:creationId xmlns:p14="http://schemas.microsoft.com/office/powerpoint/2010/main" val="3749862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4EB884-C7B4-6829-E30A-9C2CB4A72FA1}"/>
              </a:ext>
            </a:extLst>
          </p:cNvPr>
          <p:cNvSpPr>
            <a:spLocks noGrp="1"/>
          </p:cNvSpPr>
          <p:nvPr>
            <p:ph idx="1"/>
          </p:nvPr>
        </p:nvSpPr>
        <p:spPr>
          <a:xfrm>
            <a:off x="680321" y="1784195"/>
            <a:ext cx="10888224" cy="4151994"/>
          </a:xfrm>
        </p:spPr>
        <p:txBody>
          <a:bodyPr vert="horz" lIns="91440" tIns="45720" rIns="91440" bIns="45720" rtlCol="0" anchor="t">
            <a:normAutofit/>
          </a:bodyPr>
          <a:lstStyle/>
          <a:p>
            <a:pPr>
              <a:lnSpc>
                <a:spcPct val="100000"/>
              </a:lnSpc>
              <a:spcBef>
                <a:spcPts val="600"/>
              </a:spcBef>
            </a:pPr>
            <a:endParaRPr lang="en-US" sz="2600"/>
          </a:p>
          <a:p>
            <a:pPr algn="ctr">
              <a:lnSpc>
                <a:spcPct val="100000"/>
              </a:lnSpc>
              <a:spcBef>
                <a:spcPts val="600"/>
              </a:spcBef>
            </a:pPr>
            <a:endParaRPr lang="en-US" sz="2600"/>
          </a:p>
          <a:p>
            <a:pPr algn="ctr">
              <a:lnSpc>
                <a:spcPct val="100000"/>
              </a:lnSpc>
              <a:spcBef>
                <a:spcPts val="600"/>
              </a:spcBef>
            </a:pPr>
            <a:endParaRPr lang="en-US" sz="2600">
              <a:cs typeface="Arial"/>
            </a:endParaRPr>
          </a:p>
          <a:p>
            <a:pPr algn="ctr">
              <a:lnSpc>
                <a:spcPct val="100000"/>
              </a:lnSpc>
              <a:spcBef>
                <a:spcPts val="600"/>
              </a:spcBef>
            </a:pPr>
            <a:r>
              <a:rPr lang="en-US" sz="2600">
                <a:cs typeface="Arial"/>
              </a:rPr>
              <a:t>Please email</a:t>
            </a:r>
            <a:r>
              <a:rPr lang="en-US" sz="2600">
                <a:solidFill>
                  <a:srgbClr val="002060"/>
                </a:solidFill>
                <a:cs typeface="Arial"/>
              </a:rPr>
              <a:t> </a:t>
            </a:r>
            <a:r>
              <a:rPr lang="en-US" sz="2600">
                <a:cs typeface="Arial"/>
                <a:hlinkClick r:id="rId2"/>
              </a:rPr>
              <a:t>zzzzFeedbackCMSCMAT@FLhealth.gov</a:t>
            </a:r>
            <a:r>
              <a:rPr lang="en-US" sz="2600">
                <a:solidFill>
                  <a:srgbClr val="002060"/>
                </a:solidFill>
                <a:cs typeface="Arial"/>
              </a:rPr>
              <a:t> </a:t>
            </a:r>
            <a:endParaRPr lang="en-US" sz="2600">
              <a:cs typeface="Arial"/>
            </a:endParaRPr>
          </a:p>
          <a:p>
            <a:pPr algn="ctr">
              <a:lnSpc>
                <a:spcPct val="100000"/>
              </a:lnSpc>
              <a:spcBef>
                <a:spcPts val="600"/>
              </a:spcBef>
            </a:pPr>
            <a:r>
              <a:rPr lang="en-US" sz="2600"/>
              <a:t>or contact your local CMAT staff members.</a:t>
            </a:r>
          </a:p>
          <a:p>
            <a:endParaRPr lang="en-US"/>
          </a:p>
        </p:txBody>
      </p:sp>
      <p:sp>
        <p:nvSpPr>
          <p:cNvPr id="3" name="Title 2">
            <a:extLst>
              <a:ext uri="{FF2B5EF4-FFF2-40B4-BE49-F238E27FC236}">
                <a16:creationId xmlns:a16="http://schemas.microsoft.com/office/drawing/2014/main" id="{8802874F-90DF-DD01-770C-5E56B9729CD8}"/>
              </a:ext>
            </a:extLst>
          </p:cNvPr>
          <p:cNvSpPr>
            <a:spLocks noGrp="1"/>
          </p:cNvSpPr>
          <p:nvPr>
            <p:ph type="title"/>
          </p:nvPr>
        </p:nvSpPr>
        <p:spPr/>
        <p:txBody>
          <a:bodyPr>
            <a:normAutofit fontScale="90000"/>
          </a:bodyPr>
          <a:lstStyle/>
          <a:p>
            <a:br>
              <a:rPr lang="en-US" sz="3700">
                <a:latin typeface="Arial Black"/>
              </a:rPr>
            </a:br>
            <a:r>
              <a:rPr lang="en-US">
                <a:latin typeface="Arial Black"/>
              </a:rPr>
              <a:t>Questions</a:t>
            </a:r>
          </a:p>
          <a:p>
            <a:endParaRPr lang="en-US"/>
          </a:p>
        </p:txBody>
      </p:sp>
    </p:spTree>
    <p:extLst>
      <p:ext uri="{BB962C8B-B14F-4D97-AF65-F5344CB8AC3E}">
        <p14:creationId xmlns:p14="http://schemas.microsoft.com/office/powerpoint/2010/main" val="7447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D0669-6BF1-67C4-27AD-DD6176EF5C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43A175-CB3B-B357-6642-B61CF20668F1}"/>
              </a:ext>
            </a:extLst>
          </p:cNvPr>
          <p:cNvSpPr>
            <a:spLocks noGrp="1"/>
          </p:cNvSpPr>
          <p:nvPr>
            <p:ph type="title"/>
          </p:nvPr>
        </p:nvSpPr>
        <p:spPr/>
        <p:txBody>
          <a:bodyPr>
            <a:normAutofit/>
          </a:bodyPr>
          <a:lstStyle/>
          <a:p>
            <a:r>
              <a:rPr lang="en-US">
                <a:latin typeface="Arial Black"/>
              </a:rPr>
              <a:t>Important Points</a:t>
            </a:r>
          </a:p>
        </p:txBody>
      </p:sp>
      <p:sp>
        <p:nvSpPr>
          <p:cNvPr id="3" name="Content Placeholder 2">
            <a:extLst>
              <a:ext uri="{FF2B5EF4-FFF2-40B4-BE49-F238E27FC236}">
                <a16:creationId xmlns:a16="http://schemas.microsoft.com/office/drawing/2014/main" id="{F88F20A2-0D81-D8D5-8A35-0F7FC6D7A5EF}"/>
              </a:ext>
            </a:extLst>
          </p:cNvPr>
          <p:cNvSpPr>
            <a:spLocks noGrp="1"/>
          </p:cNvSpPr>
          <p:nvPr>
            <p:ph idx="1"/>
          </p:nvPr>
        </p:nvSpPr>
        <p:spPr>
          <a:xfrm>
            <a:off x="811618" y="1976407"/>
            <a:ext cx="5029200" cy="3657600"/>
          </a:xfrm>
          <a:solidFill>
            <a:srgbClr val="00A0AF"/>
          </a:solidFill>
        </p:spPr>
        <p:txBody>
          <a:bodyPr vert="horz" lIns="91440" tIns="45720" rIns="91440" bIns="45720" rtlCol="0" anchor="ctr">
            <a:normAutofit/>
          </a:bodyPr>
          <a:lstStyle/>
          <a:p>
            <a:pPr algn="ctr"/>
            <a:r>
              <a:rPr lang="en-US" sz="2600" b="1">
                <a:solidFill>
                  <a:schemeClr val="bg1"/>
                </a:solidFill>
                <a:cs typeface="Arial"/>
              </a:rPr>
              <a:t>At the conclusion of this training, please complete and submit the LOC Tool quiz. A certificate of completion will be sent to you. </a:t>
            </a:r>
            <a:endParaRPr lang="en-US" b="1">
              <a:solidFill>
                <a:schemeClr val="bg1"/>
              </a:solidFill>
              <a:cs typeface="Arial"/>
            </a:endParaRPr>
          </a:p>
          <a:p>
            <a:pPr algn="ctr"/>
            <a:endParaRPr lang="en-US" sz="2600" b="1">
              <a:solidFill>
                <a:schemeClr val="bg1"/>
              </a:solidFill>
              <a:cs typeface="Arial"/>
            </a:endParaRPr>
          </a:p>
          <a:p>
            <a:pPr algn="ctr"/>
            <a:r>
              <a:rPr lang="en-US" sz="2600" b="1">
                <a:solidFill>
                  <a:schemeClr val="bg1"/>
                </a:solidFill>
                <a:cs typeface="Arial"/>
                <a:hlinkClick r:id="rId2">
                  <a:extLst>
                    <a:ext uri="{A12FA001-AC4F-418D-AE19-62706E023703}">
                      <ahyp:hlinkClr xmlns:ahyp="http://schemas.microsoft.com/office/drawing/2018/hyperlinkcolor" val="tx"/>
                    </a:ext>
                  </a:extLst>
                </a:hlinkClick>
              </a:rPr>
              <a:t>LOC Tool Quiz</a:t>
            </a:r>
            <a:r>
              <a:rPr lang="en-US" sz="2600" b="1">
                <a:solidFill>
                  <a:schemeClr val="bg1"/>
                </a:solidFill>
                <a:cs typeface="Arial"/>
              </a:rPr>
              <a:t> </a:t>
            </a:r>
          </a:p>
        </p:txBody>
      </p:sp>
      <p:sp>
        <p:nvSpPr>
          <p:cNvPr id="2" name="Content Placeholder 2">
            <a:extLst>
              <a:ext uri="{FF2B5EF4-FFF2-40B4-BE49-F238E27FC236}">
                <a16:creationId xmlns:a16="http://schemas.microsoft.com/office/drawing/2014/main" id="{B746737D-5BC5-43A1-BCA0-BCCF6AF3FB65}"/>
              </a:ext>
            </a:extLst>
          </p:cNvPr>
          <p:cNvSpPr txBox="1">
            <a:spLocks/>
          </p:cNvSpPr>
          <p:nvPr/>
        </p:nvSpPr>
        <p:spPr>
          <a:xfrm>
            <a:off x="6351184" y="1976407"/>
            <a:ext cx="5029200" cy="3657600"/>
          </a:xfrm>
          <a:prstGeom prst="rect">
            <a:avLst/>
          </a:prstGeom>
          <a:solidFill>
            <a:srgbClr val="00A0AF"/>
          </a:solidFill>
        </p:spPr>
        <p:txBody>
          <a:bodyPr vert="horz" lIns="91440" tIns="45720" rIns="91440" bIns="45720" rtlCol="0" anchor="ctr">
            <a:normAutofit/>
          </a:bodyPr>
          <a:lstStyle>
            <a:lvl1pPr marL="0" indent="0" algn="l" defTabSz="914400" rtl="0" eaLnBrk="1" latinLnBrk="0" hangingPunct="1">
              <a:lnSpc>
                <a:spcPct val="90000"/>
              </a:lnSpc>
              <a:spcBef>
                <a:spcPts val="0"/>
              </a:spcBef>
              <a:buFontTx/>
              <a:buNone/>
              <a:defRPr sz="2800" b="0" kern="1200" baseline="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600" b="1">
                <a:solidFill>
                  <a:schemeClr val="bg1"/>
                </a:solidFill>
                <a:cs typeface="Arial"/>
              </a:rPr>
              <a:t>Please use the CMAT LOC for reference throughout the training:</a:t>
            </a:r>
            <a:endParaRPr lang="en-US" b="1">
              <a:solidFill>
                <a:schemeClr val="bg1"/>
              </a:solidFill>
              <a:cs typeface="Arial"/>
            </a:endParaRPr>
          </a:p>
          <a:p>
            <a:pPr algn="ctr"/>
            <a:endParaRPr lang="en-US" sz="2600" b="1">
              <a:solidFill>
                <a:schemeClr val="bg1"/>
              </a:solidFill>
              <a:cs typeface="Arial"/>
            </a:endParaRPr>
          </a:p>
          <a:p>
            <a:pPr algn="ctr"/>
            <a:r>
              <a:rPr lang="en-US" sz="2600" b="1">
                <a:solidFill>
                  <a:schemeClr val="bg1"/>
                </a:solidFill>
                <a:cs typeface="Arial"/>
                <a:hlinkClick r:id="rId3">
                  <a:extLst>
                    <a:ext uri="{A12FA001-AC4F-418D-AE19-62706E023703}">
                      <ahyp:hlinkClr xmlns:ahyp="http://schemas.microsoft.com/office/drawing/2018/hyperlinkcolor" val="tx"/>
                    </a:ext>
                  </a:extLst>
                </a:hlinkClick>
              </a:rPr>
              <a:t>CMAT LOC Tool</a:t>
            </a:r>
          </a:p>
        </p:txBody>
      </p:sp>
    </p:spTree>
    <p:extLst>
      <p:ext uri="{BB962C8B-B14F-4D97-AF65-F5344CB8AC3E}">
        <p14:creationId xmlns:p14="http://schemas.microsoft.com/office/powerpoint/2010/main" val="163560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CC35B8-CAAD-B54F-D62C-EDC3CAAF6CB4}"/>
              </a:ext>
            </a:extLst>
          </p:cNvPr>
          <p:cNvSpPr>
            <a:spLocks noGrp="1"/>
          </p:cNvSpPr>
          <p:nvPr>
            <p:ph idx="1"/>
          </p:nvPr>
        </p:nvSpPr>
        <p:spPr>
          <a:xfrm>
            <a:off x="752166" y="1607850"/>
            <a:ext cx="10744534" cy="4170614"/>
          </a:xfrm>
        </p:spPr>
        <p:txBody>
          <a:bodyPr vert="horz" lIns="91440" tIns="45720" rIns="91440" bIns="45720" rtlCol="0" anchor="t">
            <a:noAutofit/>
          </a:bodyPr>
          <a:lstStyle/>
          <a:p>
            <a:pPr marL="457200" indent="-457200">
              <a:lnSpc>
                <a:spcPct val="100000"/>
              </a:lnSpc>
              <a:spcAft>
                <a:spcPts val="600"/>
              </a:spcAft>
              <a:buFont typeface="Arial,Sans-Serif" panose="020B0604020202020204" pitchFamily="34" charset="0"/>
              <a:buChar char="•"/>
            </a:pPr>
            <a:r>
              <a:rPr lang="en-US" sz="2600">
                <a:cs typeface="Arial"/>
              </a:rPr>
              <a:t>Prepare participants to objectively determine a child’s LOC for medical foster care, nursing facility, or model waiver services</a:t>
            </a:r>
          </a:p>
          <a:p>
            <a:pPr marL="457200" indent="-457200">
              <a:lnSpc>
                <a:spcPct val="100000"/>
              </a:lnSpc>
              <a:spcAft>
                <a:spcPts val="600"/>
              </a:spcAft>
              <a:buFont typeface="Arial" panose="020B0604020202020204" pitchFamily="34" charset="0"/>
              <a:buChar char="•"/>
            </a:pPr>
            <a:r>
              <a:rPr lang="en-US" sz="2600">
                <a:cs typeface="Arial"/>
              </a:rPr>
              <a:t>Ensure consistency in recommendations across teams across Florida</a:t>
            </a:r>
            <a:endParaRPr lang="en-US" sz="2600"/>
          </a:p>
          <a:p>
            <a:pPr marL="457200" indent="-457200">
              <a:lnSpc>
                <a:spcPct val="100000"/>
              </a:lnSpc>
              <a:spcAft>
                <a:spcPts val="600"/>
              </a:spcAft>
              <a:buFont typeface="Arial,Sans-Serif" panose="020B0604020202020204" pitchFamily="34" charset="0"/>
              <a:buChar char="•"/>
            </a:pPr>
            <a:r>
              <a:rPr lang="en-US" sz="2600">
                <a:cs typeface="Arial"/>
              </a:rPr>
              <a:t>Review common difficulties encountered in determining LOC recommendations</a:t>
            </a:r>
          </a:p>
          <a:p>
            <a:pPr marL="457200" indent="-457200">
              <a:lnSpc>
                <a:spcPct val="100000"/>
              </a:lnSpc>
              <a:spcAft>
                <a:spcPts val="600"/>
              </a:spcAft>
              <a:buFont typeface="Arial,Sans-Serif" panose="020B0604020202020204" pitchFamily="34" charset="0"/>
              <a:buChar char="•"/>
            </a:pPr>
            <a:r>
              <a:rPr lang="en-US" sz="2600">
                <a:cs typeface="Arial"/>
              </a:rPr>
              <a:t>Review child-specific clinical and psychosocial information available to help guide LOC recommendations</a:t>
            </a:r>
          </a:p>
        </p:txBody>
      </p:sp>
      <p:sp>
        <p:nvSpPr>
          <p:cNvPr id="3" name="Title 2">
            <a:extLst>
              <a:ext uri="{FF2B5EF4-FFF2-40B4-BE49-F238E27FC236}">
                <a16:creationId xmlns:a16="http://schemas.microsoft.com/office/drawing/2014/main" id="{BFA8251C-01C8-E1D2-290C-8E44EAC20009}"/>
              </a:ext>
            </a:extLst>
          </p:cNvPr>
          <p:cNvSpPr>
            <a:spLocks noGrp="1"/>
          </p:cNvSpPr>
          <p:nvPr>
            <p:ph type="title"/>
          </p:nvPr>
        </p:nvSpPr>
        <p:spPr/>
        <p:txBody>
          <a:bodyPr/>
          <a:lstStyle/>
          <a:p>
            <a:r>
              <a:rPr lang="en-US"/>
              <a:t>Course Objectives</a:t>
            </a:r>
          </a:p>
        </p:txBody>
      </p:sp>
    </p:spTree>
    <p:extLst>
      <p:ext uri="{BB962C8B-B14F-4D97-AF65-F5344CB8AC3E}">
        <p14:creationId xmlns:p14="http://schemas.microsoft.com/office/powerpoint/2010/main" val="311932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34E6C-A1F7-13A8-0FF8-8F4C2704BD93}"/>
              </a:ext>
            </a:extLst>
          </p:cNvPr>
          <p:cNvSpPr>
            <a:spLocks noGrp="1"/>
          </p:cNvSpPr>
          <p:nvPr>
            <p:ph idx="1"/>
          </p:nvPr>
        </p:nvSpPr>
        <p:spPr>
          <a:xfrm>
            <a:off x="618175" y="1589284"/>
            <a:ext cx="10950370" cy="4280530"/>
          </a:xfrm>
        </p:spPr>
        <p:txBody>
          <a:bodyPr vert="horz" lIns="91440" tIns="45720" rIns="91440" bIns="45720" rtlCol="0" anchor="t">
            <a:noAutofit/>
          </a:bodyPr>
          <a:lstStyle/>
          <a:p>
            <a:pPr marL="457200" indent="-457200">
              <a:lnSpc>
                <a:spcPct val="100000"/>
              </a:lnSpc>
              <a:spcAft>
                <a:spcPts val="600"/>
              </a:spcAft>
              <a:buFont typeface="Arial" panose="020B0604020202020204" pitchFamily="34" charset="0"/>
              <a:buChar char="•"/>
            </a:pPr>
            <a:r>
              <a:rPr lang="en-US" sz="2600">
                <a:cs typeface="Arial"/>
              </a:rPr>
              <a:t>CMAT </a:t>
            </a:r>
            <a:r>
              <a:rPr lang="en-US" sz="2600" err="1">
                <a:cs typeface="Arial"/>
              </a:rPr>
              <a:t>staffings</a:t>
            </a:r>
            <a:r>
              <a:rPr lang="en-US" sz="2600">
                <a:cs typeface="Arial"/>
              </a:rPr>
              <a:t> are led by CMAT staff from the Florida Department of Health.</a:t>
            </a:r>
          </a:p>
          <a:p>
            <a:pPr marL="457200" indent="-457200">
              <a:lnSpc>
                <a:spcPct val="100000"/>
              </a:lnSpc>
              <a:spcAft>
                <a:spcPts val="600"/>
              </a:spcAft>
              <a:buFont typeface="Arial,Sans-Serif" panose="020B0604020202020204" pitchFamily="34" charset="0"/>
              <a:buChar char="•"/>
            </a:pPr>
            <a:r>
              <a:rPr lang="en-US" sz="2600">
                <a:cs typeface="Arial"/>
              </a:rPr>
              <a:t>All information shared at a CMAT staffing is confidential and is shared only for the purposes of determining level of care.</a:t>
            </a:r>
          </a:p>
          <a:p>
            <a:pPr marL="457200" indent="-457200">
              <a:lnSpc>
                <a:spcPct val="100000"/>
              </a:lnSpc>
              <a:spcAft>
                <a:spcPts val="600"/>
              </a:spcAft>
              <a:buFont typeface="Arial" panose="020B0604020202020204" pitchFamily="34" charset="0"/>
              <a:buChar char="•"/>
            </a:pPr>
            <a:r>
              <a:rPr lang="en-US" sz="2600">
                <a:cs typeface="Arial"/>
              </a:rPr>
              <a:t>During the staffing, all CMAT members review the child’s medical and psychosocial information as a group.</a:t>
            </a:r>
          </a:p>
          <a:p>
            <a:pPr marL="457200" indent="-457200">
              <a:lnSpc>
                <a:spcPct val="100000"/>
              </a:lnSpc>
              <a:spcAft>
                <a:spcPts val="600"/>
              </a:spcAft>
              <a:buFont typeface="Arial" panose="020B0604020202020204" pitchFamily="34" charset="0"/>
              <a:buChar char="•"/>
            </a:pPr>
            <a:r>
              <a:rPr lang="en-US" sz="2600">
                <a:cs typeface="Arial"/>
              </a:rPr>
              <a:t>Everyone present at the staffing is given an opportunity to provide updates or additional information.</a:t>
            </a:r>
          </a:p>
          <a:p>
            <a:pPr marL="457200" indent="-457200">
              <a:lnSpc>
                <a:spcPct val="100000"/>
              </a:lnSpc>
              <a:spcAft>
                <a:spcPts val="600"/>
              </a:spcAft>
              <a:buFont typeface="Arial" panose="020B0604020202020204" pitchFamily="34" charset="0"/>
              <a:buChar char="•"/>
            </a:pPr>
            <a:r>
              <a:rPr lang="en-US" sz="2600">
                <a:cs typeface="Arial"/>
              </a:rPr>
              <a:t>CMAT then determines if the child has a qualifying medical condition(s) that meets the definition of medical necessity.</a:t>
            </a:r>
          </a:p>
          <a:p>
            <a:pPr marL="457200" indent="-457200">
              <a:lnSpc>
                <a:spcPct val="100000"/>
              </a:lnSpc>
              <a:spcAft>
                <a:spcPts val="600"/>
              </a:spcAft>
              <a:buFont typeface="Arial" panose="020B0604020202020204" pitchFamily="34" charset="0"/>
              <a:buChar char="•"/>
            </a:pPr>
            <a:endParaRPr lang="en-US">
              <a:cs typeface="Arial"/>
            </a:endParaRPr>
          </a:p>
        </p:txBody>
      </p:sp>
      <p:sp>
        <p:nvSpPr>
          <p:cNvPr id="3" name="Title 2">
            <a:extLst>
              <a:ext uri="{FF2B5EF4-FFF2-40B4-BE49-F238E27FC236}">
                <a16:creationId xmlns:a16="http://schemas.microsoft.com/office/drawing/2014/main" id="{F4213368-CADD-1C76-4450-0F2A441F7840}"/>
              </a:ext>
            </a:extLst>
          </p:cNvPr>
          <p:cNvSpPr>
            <a:spLocks noGrp="1"/>
          </p:cNvSpPr>
          <p:nvPr>
            <p:ph type="title"/>
          </p:nvPr>
        </p:nvSpPr>
        <p:spPr/>
        <p:txBody>
          <a:bodyPr/>
          <a:lstStyle/>
          <a:p>
            <a:r>
              <a:rPr lang="en-US"/>
              <a:t>CMAT Staffing Process</a:t>
            </a:r>
          </a:p>
        </p:txBody>
      </p:sp>
    </p:spTree>
    <p:extLst>
      <p:ext uri="{BB962C8B-B14F-4D97-AF65-F5344CB8AC3E}">
        <p14:creationId xmlns:p14="http://schemas.microsoft.com/office/powerpoint/2010/main" val="154360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512FB9-DB38-D989-B5B7-ACABD768FE1A}"/>
              </a:ext>
            </a:extLst>
          </p:cNvPr>
          <p:cNvSpPr>
            <a:spLocks noGrp="1"/>
          </p:cNvSpPr>
          <p:nvPr>
            <p:ph idx="1"/>
          </p:nvPr>
        </p:nvSpPr>
        <p:spPr>
          <a:xfrm>
            <a:off x="850603" y="1802445"/>
            <a:ext cx="10547660" cy="4965280"/>
          </a:xfrm>
        </p:spPr>
        <p:txBody>
          <a:bodyPr vert="horz" lIns="91440" tIns="45720" rIns="91440" bIns="45720" rtlCol="0" anchor="t">
            <a:normAutofit/>
          </a:bodyPr>
          <a:lstStyle/>
          <a:p>
            <a:pPr marL="457200" indent="-457200">
              <a:lnSpc>
                <a:spcPct val="100000"/>
              </a:lnSpc>
              <a:spcAft>
                <a:spcPts val="600"/>
              </a:spcAft>
              <a:buFont typeface="Arial" panose="020B0604020202020204" pitchFamily="34" charset="0"/>
              <a:buChar char="•"/>
            </a:pPr>
            <a:r>
              <a:rPr lang="en-US" sz="2600">
                <a:cs typeface="Arial"/>
              </a:rPr>
              <a:t>Medical necessity is the initial determination in the CMAT level of care process.</a:t>
            </a:r>
          </a:p>
          <a:p>
            <a:pPr marL="457200" indent="-457200">
              <a:lnSpc>
                <a:spcPct val="100000"/>
              </a:lnSpc>
              <a:spcAft>
                <a:spcPts val="600"/>
              </a:spcAft>
              <a:buFont typeface="Arial" panose="020B0604020202020204" pitchFamily="34" charset="0"/>
              <a:buChar char="•"/>
            </a:pPr>
            <a:r>
              <a:rPr lang="en-US" sz="2600">
                <a:cs typeface="Arial"/>
              </a:rPr>
              <a:t>CMAT medical director indicates the stability statement, based on the qualifying medical condition(s).</a:t>
            </a:r>
          </a:p>
          <a:p>
            <a:pPr marL="457200" indent="-457200">
              <a:lnSpc>
                <a:spcPct val="100000"/>
              </a:lnSpc>
              <a:spcAft>
                <a:spcPts val="600"/>
              </a:spcAft>
              <a:buFont typeface="Arial" panose="020B0604020202020204" pitchFamily="34" charset="0"/>
              <a:buChar char="•"/>
            </a:pPr>
            <a:r>
              <a:rPr lang="en-US" sz="2600">
                <a:cs typeface="Arial"/>
              </a:rPr>
              <a:t>Remaining four dimensions, should include co-morbid conditions (e.g., behavioral health, intellectual, or developmental conditions).</a:t>
            </a:r>
          </a:p>
          <a:p>
            <a:pPr marL="457200" indent="-457200">
              <a:lnSpc>
                <a:spcPct val="100000"/>
              </a:lnSpc>
              <a:spcAft>
                <a:spcPts val="600"/>
              </a:spcAft>
              <a:buFont typeface="Arial" panose="020B0604020202020204" pitchFamily="34" charset="0"/>
              <a:buChar char="•"/>
            </a:pPr>
            <a:r>
              <a:rPr lang="en-US" sz="2600">
                <a:cs typeface="Arial"/>
              </a:rPr>
              <a:t>Tool should be scored without regard to any support services (e.g., private duty nursing, personal care, or prescribed pediatric extended care).</a:t>
            </a:r>
          </a:p>
        </p:txBody>
      </p:sp>
      <p:sp>
        <p:nvSpPr>
          <p:cNvPr id="3" name="Title 2">
            <a:extLst>
              <a:ext uri="{FF2B5EF4-FFF2-40B4-BE49-F238E27FC236}">
                <a16:creationId xmlns:a16="http://schemas.microsoft.com/office/drawing/2014/main" id="{B6E783FD-A18B-C321-A87F-41503C2E409D}"/>
              </a:ext>
            </a:extLst>
          </p:cNvPr>
          <p:cNvSpPr>
            <a:spLocks noGrp="1"/>
          </p:cNvSpPr>
          <p:nvPr>
            <p:ph type="title"/>
          </p:nvPr>
        </p:nvSpPr>
        <p:spPr/>
        <p:txBody>
          <a:bodyPr>
            <a:normAutofit/>
          </a:bodyPr>
          <a:lstStyle/>
          <a:p>
            <a:r>
              <a:rPr lang="en-US"/>
              <a:t>LOC Tool: Medical Foster Care </a:t>
            </a:r>
          </a:p>
        </p:txBody>
      </p:sp>
    </p:spTree>
    <p:extLst>
      <p:ext uri="{BB962C8B-B14F-4D97-AF65-F5344CB8AC3E}">
        <p14:creationId xmlns:p14="http://schemas.microsoft.com/office/powerpoint/2010/main" val="142097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512FB9-DB38-D989-B5B7-ACABD768FE1A}"/>
              </a:ext>
            </a:extLst>
          </p:cNvPr>
          <p:cNvSpPr>
            <a:spLocks noGrp="1"/>
          </p:cNvSpPr>
          <p:nvPr>
            <p:ph idx="1"/>
          </p:nvPr>
        </p:nvSpPr>
        <p:spPr>
          <a:xfrm>
            <a:off x="552450" y="1808796"/>
            <a:ext cx="11089423" cy="4124325"/>
          </a:xfrm>
        </p:spPr>
        <p:txBody>
          <a:bodyPr vert="horz" lIns="91440" tIns="45720" rIns="91440" bIns="45720" rtlCol="0" anchor="t">
            <a:normAutofit/>
          </a:bodyPr>
          <a:lstStyle/>
          <a:p>
            <a:pPr marL="457200" indent="-457200">
              <a:lnSpc>
                <a:spcPct val="100000"/>
              </a:lnSpc>
              <a:spcAft>
                <a:spcPts val="600"/>
              </a:spcAft>
              <a:buFont typeface="Arial" panose="020B0604020202020204" pitchFamily="34" charset="0"/>
              <a:buChar char="•"/>
            </a:pPr>
            <a:r>
              <a:rPr lang="en-US" sz="2600">
                <a:cs typeface="Arial"/>
              </a:rPr>
              <a:t>Each dimension has categories indicated by a letter:</a:t>
            </a:r>
          </a:p>
          <a:p>
            <a:pPr marL="914400" lvl="1" indent="-457200">
              <a:lnSpc>
                <a:spcPct val="100000"/>
              </a:lnSpc>
              <a:spcAft>
                <a:spcPts val="600"/>
              </a:spcAft>
              <a:buFont typeface="Courier New" panose="02070309020205020404" pitchFamily="49" charset="0"/>
              <a:buChar char="o"/>
            </a:pPr>
            <a:r>
              <a:rPr lang="en-US">
                <a:latin typeface="Arial"/>
                <a:cs typeface="Arial"/>
              </a:rPr>
              <a:t>Corresponding number of points </a:t>
            </a:r>
          </a:p>
          <a:p>
            <a:pPr marL="914400" lvl="1" indent="-457200">
              <a:lnSpc>
                <a:spcPct val="100000"/>
              </a:lnSpc>
              <a:spcAft>
                <a:spcPts val="600"/>
              </a:spcAft>
              <a:buFont typeface="Courier New" panose="02070309020205020404" pitchFamily="49" charset="0"/>
              <a:buChar char="o"/>
            </a:pPr>
            <a:r>
              <a:rPr lang="en-US">
                <a:latin typeface="Arial"/>
                <a:cs typeface="Arial"/>
              </a:rPr>
              <a:t>Points added up to obtain the child’s total score</a:t>
            </a:r>
            <a:endParaRPr lang="en-US" sz="2600">
              <a:latin typeface="Arial"/>
              <a:cs typeface="Arial"/>
            </a:endParaRPr>
          </a:p>
          <a:p>
            <a:pPr marL="457200" indent="-457200">
              <a:lnSpc>
                <a:spcPct val="100000"/>
              </a:lnSpc>
              <a:spcAft>
                <a:spcPts val="600"/>
              </a:spcAft>
              <a:buFont typeface="Arial" panose="020B0604020202020204" pitchFamily="34" charset="0"/>
              <a:buChar char="•"/>
            </a:pPr>
            <a:r>
              <a:rPr lang="en-US" sz="2600">
                <a:cs typeface="Arial"/>
              </a:rPr>
              <a:t>Total score determines a LOC which corresponds to the child's clinical conditions and needs</a:t>
            </a:r>
            <a:endParaRPr lang="en-US" sz="2600"/>
          </a:p>
          <a:p>
            <a:pPr marL="457200" indent="-457200">
              <a:lnSpc>
                <a:spcPct val="100000"/>
              </a:lnSpc>
              <a:spcAft>
                <a:spcPts val="600"/>
              </a:spcAft>
              <a:buFont typeface="Arial" panose="020B0604020202020204" pitchFamily="34" charset="0"/>
              <a:buChar char="•"/>
            </a:pPr>
            <a:r>
              <a:rPr lang="en-US" sz="2600">
                <a:cs typeface="Arial"/>
              </a:rPr>
              <a:t>There are three levels of care: Level 1, Level 2, and Level 3:</a:t>
            </a:r>
          </a:p>
          <a:p>
            <a:pPr marL="914400" lvl="1" indent="-457200">
              <a:lnSpc>
                <a:spcPct val="100000"/>
              </a:lnSpc>
              <a:spcAft>
                <a:spcPts val="600"/>
              </a:spcAft>
              <a:buFont typeface="Courier New" panose="02070309020205020404" pitchFamily="49" charset="0"/>
              <a:buChar char="o"/>
            </a:pPr>
            <a:r>
              <a:rPr lang="en-US">
                <a:latin typeface="Arial"/>
                <a:cs typeface="Arial"/>
              </a:rPr>
              <a:t>Level 1 has considerable care needs, Level 2 has moderate care needs, and Level 3 has extensive care needs.</a:t>
            </a:r>
          </a:p>
        </p:txBody>
      </p:sp>
      <p:sp>
        <p:nvSpPr>
          <p:cNvPr id="3" name="Title 2">
            <a:extLst>
              <a:ext uri="{FF2B5EF4-FFF2-40B4-BE49-F238E27FC236}">
                <a16:creationId xmlns:a16="http://schemas.microsoft.com/office/drawing/2014/main" id="{B6E783FD-A18B-C321-A87F-41503C2E409D}"/>
              </a:ext>
            </a:extLst>
          </p:cNvPr>
          <p:cNvSpPr>
            <a:spLocks noGrp="1"/>
          </p:cNvSpPr>
          <p:nvPr>
            <p:ph type="title"/>
          </p:nvPr>
        </p:nvSpPr>
        <p:spPr>
          <a:xfrm>
            <a:off x="552450" y="237061"/>
            <a:ext cx="11639550" cy="1080938"/>
          </a:xfrm>
        </p:spPr>
        <p:txBody>
          <a:bodyPr>
            <a:noAutofit/>
          </a:bodyPr>
          <a:lstStyle/>
          <a:p>
            <a:r>
              <a:rPr lang="en-US" sz="3800"/>
              <a:t>LOC Tool: Medical Foster Care, continued </a:t>
            </a:r>
          </a:p>
        </p:txBody>
      </p:sp>
    </p:spTree>
    <p:extLst>
      <p:ext uri="{BB962C8B-B14F-4D97-AF65-F5344CB8AC3E}">
        <p14:creationId xmlns:p14="http://schemas.microsoft.com/office/powerpoint/2010/main" val="18648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EB71F6-5EC9-AAB3-C415-46320713232F}"/>
              </a:ext>
            </a:extLst>
          </p:cNvPr>
          <p:cNvPicPr>
            <a:picLocks noChangeAspect="1"/>
          </p:cNvPicPr>
          <p:nvPr/>
        </p:nvPicPr>
        <p:blipFill>
          <a:blip r:embed="rId2"/>
          <a:stretch>
            <a:fillRect/>
          </a:stretch>
        </p:blipFill>
        <p:spPr>
          <a:xfrm>
            <a:off x="1360862" y="2691727"/>
            <a:ext cx="9777429" cy="3331973"/>
          </a:xfrm>
          <a:prstGeom prst="rect">
            <a:avLst/>
          </a:prstGeom>
          <a:ln w="28575">
            <a:solidFill>
              <a:srgbClr val="F77F00"/>
            </a:solidFill>
          </a:ln>
          <a:effectLst/>
        </p:spPr>
      </p:pic>
      <p:sp>
        <p:nvSpPr>
          <p:cNvPr id="2" name="Content Placeholder 1">
            <a:extLst>
              <a:ext uri="{FF2B5EF4-FFF2-40B4-BE49-F238E27FC236}">
                <a16:creationId xmlns:a16="http://schemas.microsoft.com/office/drawing/2014/main" id="{125A9CB3-6D24-EBBD-C7AD-017B068876BB}"/>
              </a:ext>
            </a:extLst>
          </p:cNvPr>
          <p:cNvSpPr>
            <a:spLocks noGrp="1"/>
          </p:cNvSpPr>
          <p:nvPr>
            <p:ph idx="1"/>
          </p:nvPr>
        </p:nvSpPr>
        <p:spPr>
          <a:xfrm>
            <a:off x="620815" y="1511255"/>
            <a:ext cx="10950370" cy="1336114"/>
          </a:xfrm>
        </p:spPr>
        <p:txBody>
          <a:bodyPr vert="horz" lIns="91440" tIns="45720" rIns="91440" bIns="45720" rtlCol="0" anchor="t">
            <a:noAutofit/>
          </a:bodyPr>
          <a:lstStyle/>
          <a:p>
            <a:r>
              <a:rPr lang="en-US" sz="2400">
                <a:cs typeface="Arial"/>
              </a:rPr>
              <a:t>The summary section includes the child’s name and date of determination, medical necessity information, including the qualifying medical condition(s) and co-occurring clinical condition(s).  </a:t>
            </a:r>
          </a:p>
        </p:txBody>
      </p:sp>
      <p:sp>
        <p:nvSpPr>
          <p:cNvPr id="3" name="Title 2">
            <a:extLst>
              <a:ext uri="{FF2B5EF4-FFF2-40B4-BE49-F238E27FC236}">
                <a16:creationId xmlns:a16="http://schemas.microsoft.com/office/drawing/2014/main" id="{05665BDF-52BD-F321-6270-DE6EDD871B74}"/>
              </a:ext>
            </a:extLst>
          </p:cNvPr>
          <p:cNvSpPr>
            <a:spLocks noGrp="1"/>
          </p:cNvSpPr>
          <p:nvPr>
            <p:ph type="title"/>
          </p:nvPr>
        </p:nvSpPr>
        <p:spPr>
          <a:xfrm>
            <a:off x="680321" y="237061"/>
            <a:ext cx="11348922" cy="1080938"/>
          </a:xfrm>
        </p:spPr>
        <p:txBody>
          <a:bodyPr>
            <a:normAutofit/>
          </a:bodyPr>
          <a:lstStyle/>
          <a:p>
            <a:r>
              <a:rPr lang="en-US" sz="3800"/>
              <a:t>LOC Tool: Medical Foster Care, continued </a:t>
            </a:r>
          </a:p>
        </p:txBody>
      </p:sp>
    </p:spTree>
    <p:extLst>
      <p:ext uri="{BB962C8B-B14F-4D97-AF65-F5344CB8AC3E}">
        <p14:creationId xmlns:p14="http://schemas.microsoft.com/office/powerpoint/2010/main" val="4085147967"/>
      </p:ext>
    </p:extLst>
  </p:cSld>
  <p:clrMapOvr>
    <a:masterClrMapping/>
  </p:clrMapOvr>
</p:sld>
</file>

<file path=ppt/theme/theme1.xml><?xml version="1.0" encoding="utf-8"?>
<a:theme xmlns:a="http://schemas.openxmlformats.org/drawingml/2006/main" name="Office Theme">
  <a:themeElements>
    <a:clrScheme name="FDOH COLORS">
      <a:dk1>
        <a:srgbClr val="000000"/>
      </a:dk1>
      <a:lt1>
        <a:srgbClr val="FFFFFF"/>
      </a:lt1>
      <a:dk2>
        <a:srgbClr val="6D6E71"/>
      </a:dk2>
      <a:lt2>
        <a:srgbClr val="E7E6E6"/>
      </a:lt2>
      <a:accent1>
        <a:srgbClr val="00A0AF"/>
      </a:accent1>
      <a:accent2>
        <a:srgbClr val="F78E1E"/>
      </a:accent2>
      <a:accent3>
        <a:srgbClr val="FFDD00"/>
      </a:accent3>
      <a:accent4>
        <a:srgbClr val="FFF797"/>
      </a:accent4>
      <a:accent5>
        <a:srgbClr val="7ED0E0"/>
      </a:accent5>
      <a:accent6>
        <a:srgbClr val="FFFFFF"/>
      </a:accent6>
      <a:hlink>
        <a:srgbClr val="0563C1"/>
      </a:hlink>
      <a:folHlink>
        <a:srgbClr val="314F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R Presentation 2018-2019 House Health Care October 2017" id="{1B430638-5FF5-467E-BDE4-07FE6A413B85}" vid="{B1C51724-9329-4282-970F-F210334DD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deb1db1-60ad-4401-8ba9-dac2fe974a79">
      <UserInfo>
        <DisplayName>Wachira, Mary M</DisplayName>
        <AccountId>7102</AccountId>
        <AccountType/>
      </UserInfo>
    </SharedWithUsers>
    <lcf76f155ced4ddcb4097134ff3c332f xmlns="d3b973a8-a900-4fa6-85ff-98380458e06b">
      <Terms xmlns="http://schemas.microsoft.com/office/infopath/2007/PartnerControls"/>
    </lcf76f155ced4ddcb4097134ff3c332f>
    <TaxCatchAll xmlns="eaf765fc-850b-4e2f-ba01-19515f236c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4AF8F293EE8245AC2E6E33DEC98B27" ma:contentTypeVersion="18" ma:contentTypeDescription="Create a new document." ma:contentTypeScope="" ma:versionID="99ece23e35af47af1d639f5be53b5ae1">
  <xsd:schema xmlns:xsd="http://www.w3.org/2001/XMLSchema" xmlns:xs="http://www.w3.org/2001/XMLSchema" xmlns:p="http://schemas.microsoft.com/office/2006/metadata/properties" xmlns:ns2="cdeb1db1-60ad-4401-8ba9-dac2fe974a79" xmlns:ns3="d3b973a8-a900-4fa6-85ff-98380458e06b" xmlns:ns4="eaf765fc-850b-4e2f-ba01-19515f236c5f" targetNamespace="http://schemas.microsoft.com/office/2006/metadata/properties" ma:root="true" ma:fieldsID="443e8ff0cef8d28f68dbe5980c520dca" ns2:_="" ns3:_="" ns4:_="">
    <xsd:import namespace="cdeb1db1-60ad-4401-8ba9-dac2fe974a79"/>
    <xsd:import namespace="d3b973a8-a900-4fa6-85ff-98380458e06b"/>
    <xsd:import namespace="eaf765fc-850b-4e2f-ba01-19515f236c5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lcf76f155ced4ddcb4097134ff3c332f" minOccurs="0"/>
                <xsd:element ref="ns4: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b1db1-60ad-4401-8ba9-dac2fe974a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b973a8-a900-4fa6-85ff-98380458e06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69fdc75-9c75-4787-9baf-3cc406344f2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f765fc-850b-4e2f-ba01-19515f236c5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517239-9960-41f0-b67c-39e06fe2a53b}" ma:internalName="TaxCatchAll" ma:showField="CatchAllData" ma:web="cdeb1db1-60ad-4401-8ba9-dac2fe974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77DC1F-5DBD-4DD5-B036-381D66BEB518}">
  <ds:schemaRefs>
    <ds:schemaRef ds:uri="d3b973a8-a900-4fa6-85ff-98380458e06b"/>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eaf765fc-850b-4e2f-ba01-19515f236c5f"/>
    <ds:schemaRef ds:uri="cdeb1db1-60ad-4401-8ba9-dac2fe974a79"/>
  </ds:schemaRefs>
</ds:datastoreItem>
</file>

<file path=customXml/itemProps2.xml><?xml version="1.0" encoding="utf-8"?>
<ds:datastoreItem xmlns:ds="http://schemas.openxmlformats.org/officeDocument/2006/customXml" ds:itemID="{12DD8913-C1E7-4207-AD2B-583E00270D47}">
  <ds:schemaRefs>
    <ds:schemaRef ds:uri="http://schemas.microsoft.com/sharepoint/v3/contenttype/forms"/>
  </ds:schemaRefs>
</ds:datastoreItem>
</file>

<file path=customXml/itemProps3.xml><?xml version="1.0" encoding="utf-8"?>
<ds:datastoreItem xmlns:ds="http://schemas.openxmlformats.org/officeDocument/2006/customXml" ds:itemID="{A5B5E937-05C1-4C95-9226-22DDD62911B3}">
  <ds:schemaRefs>
    <ds:schemaRef ds:uri="cdeb1db1-60ad-4401-8ba9-dac2fe974a79"/>
    <ds:schemaRef ds:uri="d3b973a8-a900-4fa6-85ff-98380458e06b"/>
    <ds:schemaRef ds:uri="eaf765fc-850b-4e2f-ba01-19515f236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LBR Presentation 2018-2019 House Health Care October 2017</Template>
  <TotalTime>4</TotalTime>
  <Words>2770</Words>
  <Application>Microsoft Office PowerPoint</Application>
  <PresentationFormat>Widescreen</PresentationFormat>
  <Paragraphs>210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Arial,Sans-Serif</vt:lpstr>
      <vt:lpstr>Calibri</vt:lpstr>
      <vt:lpstr>Courier New</vt:lpstr>
      <vt:lpstr>Office Theme</vt:lpstr>
      <vt:lpstr>Florida Department  of Health</vt:lpstr>
      <vt:lpstr>Program Overview</vt:lpstr>
      <vt:lpstr>Who Needs Level of Care Training?</vt:lpstr>
      <vt:lpstr>Important Points</vt:lpstr>
      <vt:lpstr>Course Objectives</vt:lpstr>
      <vt:lpstr>CMAT Staffing Process</vt:lpstr>
      <vt:lpstr>LOC Tool: Medical Foster Care </vt:lpstr>
      <vt:lpstr>LOC Tool: Medical Foster Care, continued </vt:lpstr>
      <vt:lpstr>LOC Tool: Medical Foster Care, continued </vt:lpstr>
      <vt:lpstr>Medical Necessity</vt:lpstr>
      <vt:lpstr>Medical Necessity Criteria</vt:lpstr>
      <vt:lpstr>Medical Foster Care LOC Determination </vt:lpstr>
      <vt:lpstr>Dimension One</vt:lpstr>
      <vt:lpstr>Dimension One, continued</vt:lpstr>
      <vt:lpstr>Dimension Two</vt:lpstr>
      <vt:lpstr>Dimension Two, continued</vt:lpstr>
      <vt:lpstr>Dimension Three</vt:lpstr>
      <vt:lpstr>Dimension Three, continued</vt:lpstr>
      <vt:lpstr>Dimension Four</vt:lpstr>
      <vt:lpstr>Dimension Four, continued</vt:lpstr>
      <vt:lpstr>Dimension Five</vt:lpstr>
      <vt:lpstr>Dimension Five, continued</vt:lpstr>
      <vt:lpstr>LOC Tool Scoring</vt:lpstr>
      <vt:lpstr>LOC Tool Scoring</vt:lpstr>
      <vt:lpstr>Challenges to Determining an LOC</vt:lpstr>
      <vt:lpstr>Medical Foster Care LOC Case Studies</vt:lpstr>
      <vt:lpstr>Medical Foster Care Case Study #1 </vt:lpstr>
      <vt:lpstr>Medical Foster Care Case Study #1 Results</vt:lpstr>
      <vt:lpstr>Medical Foster Care Case Study #2 </vt:lpstr>
      <vt:lpstr>Medical Foster Care Case Study #2 Results</vt:lpstr>
      <vt:lpstr>Medical Foster Care Case Study #3 </vt:lpstr>
      <vt:lpstr>Medical Foster Care Case Study #3 Results</vt:lpstr>
      <vt:lpstr>Nursing Facility and Model Waiver Services</vt:lpstr>
      <vt:lpstr>Right to Appeal a CMAT Recommendation</vt:lpstr>
      <vt:lpstr>Attendance and Confidentiality Statement</vt:lpstr>
      <vt:lpstr>Completion of CMAT Training</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DOH PowerPoint Template</dc:title>
  <dc:creator>Gentle, Ty</dc:creator>
  <cp:lastModifiedBy>Perez, Julie</cp:lastModifiedBy>
  <cp:revision>2</cp:revision>
  <cp:lastPrinted>2024-12-11T18:05:01Z</cp:lastPrinted>
  <dcterms:created xsi:type="dcterms:W3CDTF">2017-10-03T17:39:10Z</dcterms:created>
  <dcterms:modified xsi:type="dcterms:W3CDTF">2025-03-18T13:53:53Z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0x010100CB4AF8F293EE8245AC2E6E33DEC98B27</vt:lpwstr>
  </property>
  <property fmtid="{D5CDD505-2E9C-101B-9397-08002B2CF9AE}" pid="3" name="MediaServiceImageTags">
    <vt:lpwstr/>
  </property>
</Properties>
</file>